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3.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notesSlides/notesSlide14.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8.xml" ContentType="application/vnd.openxmlformats-officedocument.themeOverride+xml"/>
  <Override PartName="/ppt/notesSlides/notesSlide17.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9.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0.xml" ContentType="application/vnd.openxmlformats-officedocument.themeOverride+xml"/>
  <Override PartName="/ppt/drawings/drawing3.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1.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2.xml" ContentType="application/vnd.openxmlformats-officedocument.themeOverride+xml"/>
  <Override PartName="/ppt/notesSlides/notesSlide22.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3.xml" ContentType="application/vnd.openxmlformats-officedocument.themeOverride+xml"/>
  <Override PartName="/ppt/notesSlides/notesSlide23.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4.xml" ContentType="application/vnd.openxmlformats-officedocument.themeOverride+xml"/>
  <Override PartName="/ppt/notesSlides/notesSlide24.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5.xml" ContentType="application/vnd.openxmlformats-officedocument.themeOverride+xml"/>
  <Override PartName="/ppt/notesSlides/notesSlide25.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6.xml" ContentType="application/vnd.openxmlformats-officedocument.themeOverrid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8.xml" ContentType="application/vnd.openxmlformats-officedocument.themeOverr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9.xml" ContentType="application/vnd.openxmlformats-officedocument.themeOverrid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20.xml" ContentType="application/vnd.openxmlformats-officedocument.themeOverrid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1.xml" ContentType="application/vnd.openxmlformats-officedocument.themeOverride+xml"/>
  <Override PartName="/ppt/notesSlides/notesSlide26.xml" ContentType="application/vnd.openxmlformats-officedocument.presentationml.notesSlid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22.xml" ContentType="application/vnd.openxmlformats-officedocument.themeOverrid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23.xml" ContentType="application/vnd.openxmlformats-officedocument.themeOverrid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24.xml" ContentType="application/vnd.openxmlformats-officedocument.themeOverrid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25.xml" ContentType="application/vnd.openxmlformats-officedocument.themeOverrid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26.xml" ContentType="application/vnd.openxmlformats-officedocument.themeOverrid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7.xml" ContentType="application/vnd.openxmlformats-officedocument.themeOverride+xml"/>
  <Override PartName="/ppt/notesSlides/notesSlide27.xml" ContentType="application/vnd.openxmlformats-officedocument.presentationml.notesSlid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28.xml" ContentType="application/vnd.openxmlformats-officedocument.themeOverrid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9.xml" ContentType="application/vnd.openxmlformats-officedocument.themeOverrid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30.xml" ContentType="application/vnd.openxmlformats-officedocument.themeOverrid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31.xml" ContentType="application/vnd.openxmlformats-officedocument.themeOverrid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32.xml" ContentType="application/vnd.openxmlformats-officedocument.themeOverrid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33.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35"/>
  </p:notesMasterIdLst>
  <p:sldIdLst>
    <p:sldId id="1864" r:id="rId5"/>
    <p:sldId id="1868" r:id="rId6"/>
    <p:sldId id="1846" r:id="rId7"/>
    <p:sldId id="1849" r:id="rId8"/>
    <p:sldId id="1865" r:id="rId9"/>
    <p:sldId id="1875" r:id="rId10"/>
    <p:sldId id="1896" r:id="rId11"/>
    <p:sldId id="1886" r:id="rId12"/>
    <p:sldId id="1887" r:id="rId13"/>
    <p:sldId id="1874" r:id="rId14"/>
    <p:sldId id="1884" r:id="rId15"/>
    <p:sldId id="1871" r:id="rId16"/>
    <p:sldId id="1873" r:id="rId17"/>
    <p:sldId id="1872" r:id="rId18"/>
    <p:sldId id="1878" r:id="rId19"/>
    <p:sldId id="1892" r:id="rId20"/>
    <p:sldId id="1891" r:id="rId21"/>
    <p:sldId id="1881" r:id="rId22"/>
    <p:sldId id="1882" r:id="rId23"/>
    <p:sldId id="1885" r:id="rId24"/>
    <p:sldId id="1898" r:id="rId25"/>
    <p:sldId id="1879" r:id="rId26"/>
    <p:sldId id="1883" r:id="rId27"/>
    <p:sldId id="1897" r:id="rId28"/>
    <p:sldId id="1880" r:id="rId29"/>
    <p:sldId id="1888" r:id="rId30"/>
    <p:sldId id="1900" r:id="rId31"/>
    <p:sldId id="1901" r:id="rId32"/>
    <p:sldId id="1877" r:id="rId33"/>
    <p:sldId id="1859" r:id="rId3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434"/>
    <a:srgbClr val="01C2D1"/>
    <a:srgbClr val="000000"/>
    <a:srgbClr val="FE4387"/>
    <a:srgbClr val="F69000"/>
    <a:srgbClr val="297C2A"/>
    <a:srgbClr val="FF2625"/>
    <a:srgbClr val="007788"/>
    <a:srgbClr val="D6D734"/>
    <a:srgbClr val="005C68"/>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182" autoAdjust="0"/>
  </p:normalViewPr>
  <p:slideViewPr>
    <p:cSldViewPr snapToGrid="0">
      <p:cViewPr>
        <p:scale>
          <a:sx n="75" d="100"/>
          <a:sy n="75" d="100"/>
        </p:scale>
        <p:origin x="755" y="179"/>
      </p:cViewPr>
      <p:guideLst>
        <p:guide orient="horz" pos="2160"/>
        <p:guide pos="480"/>
        <p:guide pos="7200"/>
        <p:guide pos="4368"/>
      </p:guideLst>
    </p:cSldViewPr>
  </p:slideViewPr>
  <p:outlineViewPr>
    <p:cViewPr>
      <p:scale>
        <a:sx n="33" d="100"/>
        <a:sy n="33" d="100"/>
      </p:scale>
      <p:origin x="0" y="-12032"/>
    </p:cViewPr>
  </p:outlineViewPr>
  <p:notesTextViewPr>
    <p:cViewPr>
      <p:scale>
        <a:sx n="1" d="1"/>
        <a:sy n="1" d="1"/>
      </p:scale>
      <p:origin x="0" y="0"/>
    </p:cViewPr>
  </p:notesTextViewPr>
  <p:sorterViewPr>
    <p:cViewPr>
      <p:scale>
        <a:sx n="30" d="100"/>
        <a:sy n="3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Jaeger-McEnroe" userId="c1ba68ef-cb24-4794-b444-c0fdcdd99c62" providerId="ADAL" clId="{0778598F-7248-43E3-85EE-739638FFDFAE}"/>
    <pc:docChg chg="modSld">
      <pc:chgData name="Emily Jaeger-McEnroe" userId="c1ba68ef-cb24-4794-b444-c0fdcdd99c62" providerId="ADAL" clId="{0778598F-7248-43E3-85EE-739638FFDFAE}" dt="2024-04-15T19:38:45.219" v="17" actId="1038"/>
      <pc:docMkLst>
        <pc:docMk/>
      </pc:docMkLst>
      <pc:sldChg chg="modSp mod">
        <pc:chgData name="Emily Jaeger-McEnroe" userId="c1ba68ef-cb24-4794-b444-c0fdcdd99c62" providerId="ADAL" clId="{0778598F-7248-43E3-85EE-739638FFDFAE}" dt="2024-04-15T19:38:40.570" v="16" actId="1038"/>
        <pc:sldMkLst>
          <pc:docMk/>
          <pc:sldMk cId="2671842753" sldId="1888"/>
        </pc:sldMkLst>
        <pc:spChg chg="mod">
          <ac:chgData name="Emily Jaeger-McEnroe" userId="c1ba68ef-cb24-4794-b444-c0fdcdd99c62" providerId="ADAL" clId="{0778598F-7248-43E3-85EE-739638FFDFAE}" dt="2024-04-15T19:33:48.668" v="2" actId="1035"/>
          <ac:spMkLst>
            <pc:docMk/>
            <pc:sldMk cId="2671842753" sldId="1888"/>
            <ac:spMk id="15" creationId="{11CE6268-AF86-EB7B-ECAC-4811F27B60AD}"/>
          </ac:spMkLst>
        </pc:spChg>
        <pc:spChg chg="mod">
          <ac:chgData name="Emily Jaeger-McEnroe" userId="c1ba68ef-cb24-4794-b444-c0fdcdd99c62" providerId="ADAL" clId="{0778598F-7248-43E3-85EE-739638FFDFAE}" dt="2024-04-15T19:38:40.570" v="16" actId="1038"/>
          <ac:spMkLst>
            <pc:docMk/>
            <pc:sldMk cId="2671842753" sldId="1888"/>
            <ac:spMk id="17" creationId="{DA6E475F-056D-D6E8-0D2D-919CC4E711F5}"/>
          </ac:spMkLst>
        </pc:spChg>
        <pc:spChg chg="mod">
          <ac:chgData name="Emily Jaeger-McEnroe" userId="c1ba68ef-cb24-4794-b444-c0fdcdd99c62" providerId="ADAL" clId="{0778598F-7248-43E3-85EE-739638FFDFAE}" dt="2024-04-15T19:33:59.628" v="4" actId="1036"/>
          <ac:spMkLst>
            <pc:docMk/>
            <pc:sldMk cId="2671842753" sldId="1888"/>
            <ac:spMk id="20" creationId="{F5AF22B2-2525-BEED-FC53-25DFA707AA93}"/>
          </ac:spMkLst>
        </pc:spChg>
        <pc:spChg chg="mod">
          <ac:chgData name="Emily Jaeger-McEnroe" userId="c1ba68ef-cb24-4794-b444-c0fdcdd99c62" providerId="ADAL" clId="{0778598F-7248-43E3-85EE-739638FFDFAE}" dt="2024-04-15T19:34:08.835" v="5" actId="1036"/>
          <ac:spMkLst>
            <pc:docMk/>
            <pc:sldMk cId="2671842753" sldId="1888"/>
            <ac:spMk id="22" creationId="{4232BFB6-ACDB-B6AD-0DCE-148A1391185D}"/>
          </ac:spMkLst>
        </pc:spChg>
        <pc:spChg chg="mod">
          <ac:chgData name="Emily Jaeger-McEnroe" userId="c1ba68ef-cb24-4794-b444-c0fdcdd99c62" providerId="ADAL" clId="{0778598F-7248-43E3-85EE-739638FFDFAE}" dt="2024-04-15T19:37:59.939" v="13" actId="1035"/>
          <ac:spMkLst>
            <pc:docMk/>
            <pc:sldMk cId="2671842753" sldId="1888"/>
            <ac:spMk id="33" creationId="{024EAC6C-5CA2-186C-B913-9D07AB060A88}"/>
          </ac:spMkLst>
        </pc:spChg>
        <pc:spChg chg="mod">
          <ac:chgData name="Emily Jaeger-McEnroe" userId="c1ba68ef-cb24-4794-b444-c0fdcdd99c62" providerId="ADAL" clId="{0778598F-7248-43E3-85EE-739638FFDFAE}" dt="2024-04-15T19:38:23.045" v="14" actId="1038"/>
          <ac:spMkLst>
            <pc:docMk/>
            <pc:sldMk cId="2671842753" sldId="1888"/>
            <ac:spMk id="46" creationId="{FCB69321-5123-A093-F06F-9FC0A12B9D20}"/>
          </ac:spMkLst>
        </pc:spChg>
      </pc:sldChg>
      <pc:sldChg chg="modSp mod">
        <pc:chgData name="Emily Jaeger-McEnroe" userId="c1ba68ef-cb24-4794-b444-c0fdcdd99c62" providerId="ADAL" clId="{0778598F-7248-43E3-85EE-739638FFDFAE}" dt="2024-04-15T19:35:56.270" v="10" actId="1037"/>
        <pc:sldMkLst>
          <pc:docMk/>
          <pc:sldMk cId="3234247757" sldId="1897"/>
        </pc:sldMkLst>
        <pc:spChg chg="mod">
          <ac:chgData name="Emily Jaeger-McEnroe" userId="c1ba68ef-cb24-4794-b444-c0fdcdd99c62" providerId="ADAL" clId="{0778598F-7248-43E3-85EE-739638FFDFAE}" dt="2024-04-15T19:35:56.270" v="10" actId="1037"/>
          <ac:spMkLst>
            <pc:docMk/>
            <pc:sldMk cId="3234247757" sldId="1897"/>
            <ac:spMk id="2" creationId="{0235CCA0-7DA2-37B2-3893-8C50EFE62CC9}"/>
          </ac:spMkLst>
        </pc:spChg>
      </pc:sldChg>
      <pc:sldChg chg="modSp mod">
        <pc:chgData name="Emily Jaeger-McEnroe" userId="c1ba68ef-cb24-4794-b444-c0fdcdd99c62" providerId="ADAL" clId="{0778598F-7248-43E3-85EE-739638FFDFAE}" dt="2024-04-15T19:38:45.219" v="17" actId="1038"/>
        <pc:sldMkLst>
          <pc:docMk/>
          <pc:sldMk cId="1461909977" sldId="1900"/>
        </pc:sldMkLst>
        <pc:spChg chg="mod">
          <ac:chgData name="Emily Jaeger-McEnroe" userId="c1ba68ef-cb24-4794-b444-c0fdcdd99c62" providerId="ADAL" clId="{0778598F-7248-43E3-85EE-739638FFDFAE}" dt="2024-04-15T19:37:37.824" v="11" actId="1035"/>
          <ac:spMkLst>
            <pc:docMk/>
            <pc:sldMk cId="1461909977" sldId="1900"/>
            <ac:spMk id="15" creationId="{11CE6268-AF86-EB7B-ECAC-4811F27B60AD}"/>
          </ac:spMkLst>
        </pc:spChg>
        <pc:spChg chg="mod">
          <ac:chgData name="Emily Jaeger-McEnroe" userId="c1ba68ef-cb24-4794-b444-c0fdcdd99c62" providerId="ADAL" clId="{0778598F-7248-43E3-85EE-739638FFDFAE}" dt="2024-04-15T19:38:45.219" v="17" actId="1038"/>
          <ac:spMkLst>
            <pc:docMk/>
            <pc:sldMk cId="1461909977" sldId="1900"/>
            <ac:spMk id="17" creationId="{DA6E475F-056D-D6E8-0D2D-919CC4E711F5}"/>
          </ac:spMkLst>
        </pc:spChg>
        <pc:spChg chg="mod">
          <ac:chgData name="Emily Jaeger-McEnroe" userId="c1ba68ef-cb24-4794-b444-c0fdcdd99c62" providerId="ADAL" clId="{0778598F-7248-43E3-85EE-739638FFDFAE}" dt="2024-04-15T19:34:35.822" v="8" actId="1036"/>
          <ac:spMkLst>
            <pc:docMk/>
            <pc:sldMk cId="1461909977" sldId="1900"/>
            <ac:spMk id="20" creationId="{F5AF22B2-2525-BEED-FC53-25DFA707AA93}"/>
          </ac:spMkLst>
        </pc:spChg>
        <pc:spChg chg="mod">
          <ac:chgData name="Emily Jaeger-McEnroe" userId="c1ba68ef-cb24-4794-b444-c0fdcdd99c62" providerId="ADAL" clId="{0778598F-7248-43E3-85EE-739638FFDFAE}" dt="2024-04-15T19:37:47.302" v="12" actId="1035"/>
          <ac:spMkLst>
            <pc:docMk/>
            <pc:sldMk cId="1461909977" sldId="1900"/>
            <ac:spMk id="33" creationId="{024EAC6C-5CA2-186C-B913-9D07AB060A88}"/>
          </ac:spMkLst>
        </pc:spChg>
        <pc:spChg chg="mod">
          <ac:chgData name="Emily Jaeger-McEnroe" userId="c1ba68ef-cb24-4794-b444-c0fdcdd99c62" providerId="ADAL" clId="{0778598F-7248-43E3-85EE-739638FFDFAE}" dt="2024-04-15T19:38:27.533" v="15" actId="1038"/>
          <ac:spMkLst>
            <pc:docMk/>
            <pc:sldMk cId="1461909977" sldId="1900"/>
            <ac:spMk id="46" creationId="{FCB69321-5123-A093-F06F-9FC0A12B9D20}"/>
          </ac:spMkLst>
        </pc:spChg>
        <pc:spChg chg="mod">
          <ac:chgData name="Emily Jaeger-McEnroe" userId="c1ba68ef-cb24-4794-b444-c0fdcdd99c62" providerId="ADAL" clId="{0778598F-7248-43E3-85EE-739638FFDFAE}" dt="2024-04-15T19:34:18.968" v="6" actId="1036"/>
          <ac:spMkLst>
            <pc:docMk/>
            <pc:sldMk cId="1461909977" sldId="1900"/>
            <ac:spMk id="47" creationId="{372CA1D8-846A-C9F4-264D-33AB1ACC85D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3.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31.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32.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33.xml.rels><?xml version="1.0" encoding="UTF-8" standalone="yes"?>
<Relationships xmlns="http://schemas.openxmlformats.org/package/2006/relationships"><Relationship Id="rId3" Type="http://schemas.openxmlformats.org/officeDocument/2006/relationships/themeOverride" Target="../theme/themeOverride33.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2.xml"/><Relationship Id="rId4" Type="http://schemas.openxmlformats.org/officeDocument/2006/relationships/oleObject" Target="https://mcgill-my.sharepoint.com/personal/emily_jaeger-mcenroe_mcgill_ca/Documents/Documents/Neutrality/results-survey411514%20--%20trying%20analysis.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https://mcgill-my.sharepoint.com/personal/emily_jaeger-mcenroe_mcgill_ca/Documents/Documents/Neutrality/results-survey411514%20--%20trying%20analysi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3.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4.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5.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6.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a:solidFill>
                  <a:schemeClr val="tx1"/>
                </a:solidFill>
              </a:rPr>
              <a:t>Neutrality</a:t>
            </a:r>
            <a:r>
              <a:rPr lang="en-US" sz="2400" baseline="0">
                <a:solidFill>
                  <a:schemeClr val="tx1"/>
                </a:solidFill>
              </a:rPr>
              <a:t> is...</a:t>
            </a:r>
            <a:endParaRPr lang="en-US" sz="240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9160721792414826E-2"/>
          <c:y val="0.13222129396818219"/>
          <c:w val="0.77114828845885175"/>
          <c:h val="0.62129379509612626"/>
        </c:manualLayout>
      </c:layout>
      <c:barChart>
        <c:barDir val="bar"/>
        <c:grouping val="stacked"/>
        <c:varyColors val="0"/>
        <c:ser>
          <c:idx val="0"/>
          <c:order val="0"/>
          <c:tx>
            <c:strRef>
              <c:f>'[results-survey411514 -- trying analysis.xlsx]Attitudes Towards Neutrality in'!$F$277</c:f>
              <c:strCache>
                <c:ptCount val="1"/>
                <c:pt idx="0">
                  <c:v>Agree</c:v>
                </c:pt>
              </c:strCache>
            </c:strRef>
          </c:tx>
          <c:spPr>
            <a:solidFill>
              <a:schemeClr val="accent6">
                <a:lumMod val="60000"/>
                <a:lumOff val="40000"/>
              </a:schemeClr>
            </a:solidFill>
            <a:ln>
              <a:noFill/>
            </a:ln>
            <a:effectLst/>
          </c:spPr>
          <c:invertIfNegative val="0"/>
          <c:cat>
            <c:strRef>
              <c:f>'[results-survey411514 -- trying analysis.xlsx]Attitudes Towards Neutrality in'!$G$276:$J$276</c:f>
              <c:strCache>
                <c:ptCount val="4"/>
                <c:pt idx="0">
                  <c:v>Lacking bias</c:v>
                </c:pt>
                <c:pt idx="1">
                  <c:v>Being objective</c:v>
                </c:pt>
                <c:pt idx="2">
                  <c:v>Not expressing opinions</c:v>
                </c:pt>
                <c:pt idx="3">
                  <c:v>Not taking sides on an issue</c:v>
                </c:pt>
              </c:strCache>
            </c:strRef>
          </c:cat>
          <c:val>
            <c:numRef>
              <c:f>'[results-survey411514 -- trying analysis.xlsx]Attitudes Towards Neutrality in'!$G$277:$J$277</c:f>
              <c:numCache>
                <c:formatCode>0</c:formatCode>
                <c:ptCount val="4"/>
                <c:pt idx="0">
                  <c:v>18.994413407821227</c:v>
                </c:pt>
                <c:pt idx="1">
                  <c:v>25.69832402234637</c:v>
                </c:pt>
                <c:pt idx="2">
                  <c:v>37.430167597765362</c:v>
                </c:pt>
                <c:pt idx="3">
                  <c:v>49.720670391061446</c:v>
                </c:pt>
              </c:numCache>
            </c:numRef>
          </c:val>
          <c:extLst>
            <c:ext xmlns:c16="http://schemas.microsoft.com/office/drawing/2014/chart" uri="{C3380CC4-5D6E-409C-BE32-E72D297353CC}">
              <c16:uniqueId val="{00000000-D7CD-42E2-B601-830DCB42B483}"/>
            </c:ext>
          </c:extLst>
        </c:ser>
        <c:ser>
          <c:idx val="1"/>
          <c:order val="1"/>
          <c:tx>
            <c:strRef>
              <c:f>'[results-survey411514 -- trying analysis.xlsx]Attitudes Towards Neutrality in'!$F$278</c:f>
              <c:strCache>
                <c:ptCount val="1"/>
                <c:pt idx="0">
                  <c:v>Strongly agree </c:v>
                </c:pt>
              </c:strCache>
            </c:strRef>
          </c:tx>
          <c:spPr>
            <a:solidFill>
              <a:schemeClr val="accent6">
                <a:lumMod val="75000"/>
              </a:schemeClr>
            </a:solidFill>
            <a:ln>
              <a:noFill/>
            </a:ln>
            <a:effectLst/>
          </c:spPr>
          <c:invertIfNegative val="0"/>
          <c:cat>
            <c:strRef>
              <c:f>'[results-survey411514 -- trying analysis.xlsx]Attitudes Towards Neutrality in'!$G$276:$J$276</c:f>
              <c:strCache>
                <c:ptCount val="4"/>
                <c:pt idx="0">
                  <c:v>Lacking bias</c:v>
                </c:pt>
                <c:pt idx="1">
                  <c:v>Being objective</c:v>
                </c:pt>
                <c:pt idx="2">
                  <c:v>Not expressing opinions</c:v>
                </c:pt>
                <c:pt idx="3">
                  <c:v>Not taking sides on an issue</c:v>
                </c:pt>
              </c:strCache>
            </c:strRef>
          </c:cat>
          <c:val>
            <c:numRef>
              <c:f>'[results-survey411514 -- trying analysis.xlsx]Attitudes Towards Neutrality in'!$G$278:$J$278</c:f>
              <c:numCache>
                <c:formatCode>0</c:formatCode>
                <c:ptCount val="4"/>
                <c:pt idx="0">
                  <c:v>11.731843575418994</c:v>
                </c:pt>
                <c:pt idx="1">
                  <c:v>11.731843575418994</c:v>
                </c:pt>
                <c:pt idx="2">
                  <c:v>12.290502793296088</c:v>
                </c:pt>
                <c:pt idx="3">
                  <c:v>20.11173184357542</c:v>
                </c:pt>
              </c:numCache>
            </c:numRef>
          </c:val>
          <c:extLst>
            <c:ext xmlns:c16="http://schemas.microsoft.com/office/drawing/2014/chart" uri="{C3380CC4-5D6E-409C-BE32-E72D297353CC}">
              <c16:uniqueId val="{00000001-D7CD-42E2-B601-830DCB42B483}"/>
            </c:ext>
          </c:extLst>
        </c:ser>
        <c:ser>
          <c:idx val="2"/>
          <c:order val="2"/>
          <c:tx>
            <c:strRef>
              <c:f>'[results-survey411514 -- trying analysis.xlsx]Attitudes Towards Neutrality in'!$F$279</c:f>
              <c:strCache>
                <c:ptCount val="1"/>
                <c:pt idx="0">
                  <c:v>Disagree</c:v>
                </c:pt>
              </c:strCache>
            </c:strRef>
          </c:tx>
          <c:spPr>
            <a:solidFill>
              <a:schemeClr val="accent2">
                <a:lumMod val="60000"/>
                <a:lumOff val="40000"/>
              </a:schemeClr>
            </a:solidFill>
            <a:ln>
              <a:noFill/>
            </a:ln>
            <a:effectLst/>
          </c:spPr>
          <c:invertIfNegative val="0"/>
          <c:cat>
            <c:strRef>
              <c:f>'[results-survey411514 -- trying analysis.xlsx]Attitudes Towards Neutrality in'!$G$276:$J$276</c:f>
              <c:strCache>
                <c:ptCount val="4"/>
                <c:pt idx="0">
                  <c:v>Lacking bias</c:v>
                </c:pt>
                <c:pt idx="1">
                  <c:v>Being objective</c:v>
                </c:pt>
                <c:pt idx="2">
                  <c:v>Not expressing opinions</c:v>
                </c:pt>
                <c:pt idx="3">
                  <c:v>Not taking sides on an issue</c:v>
                </c:pt>
              </c:strCache>
            </c:strRef>
          </c:cat>
          <c:val>
            <c:numRef>
              <c:f>'[results-survey411514 -- trying analysis.xlsx]Attitudes Towards Neutrality in'!$G$279:$J$279</c:f>
              <c:numCache>
                <c:formatCode>0</c:formatCode>
                <c:ptCount val="4"/>
                <c:pt idx="0">
                  <c:v>-29.608938547486002</c:v>
                </c:pt>
                <c:pt idx="1">
                  <c:v>-32.960893854748598</c:v>
                </c:pt>
                <c:pt idx="2">
                  <c:v>-17.877094972066999</c:v>
                </c:pt>
                <c:pt idx="3">
                  <c:v>-12.290502793296101</c:v>
                </c:pt>
              </c:numCache>
            </c:numRef>
          </c:val>
          <c:extLst>
            <c:ext xmlns:c16="http://schemas.microsoft.com/office/drawing/2014/chart" uri="{C3380CC4-5D6E-409C-BE32-E72D297353CC}">
              <c16:uniqueId val="{00000002-D7CD-42E2-B601-830DCB42B483}"/>
            </c:ext>
          </c:extLst>
        </c:ser>
        <c:ser>
          <c:idx val="3"/>
          <c:order val="3"/>
          <c:tx>
            <c:strRef>
              <c:f>'[results-survey411514 -- trying analysis.xlsx]Attitudes Towards Neutrality in'!$F$280</c:f>
              <c:strCache>
                <c:ptCount val="1"/>
                <c:pt idx="0">
                  <c:v>Strongly disagree</c:v>
                </c:pt>
              </c:strCache>
            </c:strRef>
          </c:tx>
          <c:spPr>
            <a:solidFill>
              <a:schemeClr val="accent2">
                <a:lumMod val="75000"/>
              </a:schemeClr>
            </a:solidFill>
            <a:ln>
              <a:noFill/>
            </a:ln>
            <a:effectLst/>
          </c:spPr>
          <c:invertIfNegative val="0"/>
          <c:cat>
            <c:strRef>
              <c:f>'[results-survey411514 -- trying analysis.xlsx]Attitudes Towards Neutrality in'!$G$276:$J$276</c:f>
              <c:strCache>
                <c:ptCount val="4"/>
                <c:pt idx="0">
                  <c:v>Lacking bias</c:v>
                </c:pt>
                <c:pt idx="1">
                  <c:v>Being objective</c:v>
                </c:pt>
                <c:pt idx="2">
                  <c:v>Not expressing opinions</c:v>
                </c:pt>
                <c:pt idx="3">
                  <c:v>Not taking sides on an issue</c:v>
                </c:pt>
              </c:strCache>
            </c:strRef>
          </c:cat>
          <c:val>
            <c:numRef>
              <c:f>'[results-survey411514 -- trying analysis.xlsx]Attitudes Towards Neutrality in'!$G$280:$J$280</c:f>
              <c:numCache>
                <c:formatCode>0</c:formatCode>
                <c:ptCount val="4"/>
                <c:pt idx="0">
                  <c:v>-22.905027932960898</c:v>
                </c:pt>
                <c:pt idx="1">
                  <c:v>-15.6424581005587</c:v>
                </c:pt>
                <c:pt idx="2">
                  <c:v>-12.849162011173201</c:v>
                </c:pt>
                <c:pt idx="3">
                  <c:v>-8.9385474860335208</c:v>
                </c:pt>
              </c:numCache>
            </c:numRef>
          </c:val>
          <c:extLst>
            <c:ext xmlns:c16="http://schemas.microsoft.com/office/drawing/2014/chart" uri="{C3380CC4-5D6E-409C-BE32-E72D297353CC}">
              <c16:uniqueId val="{00000003-D7CD-42E2-B601-830DCB42B483}"/>
            </c:ext>
          </c:extLst>
        </c:ser>
        <c:dLbls>
          <c:showLegendKey val="0"/>
          <c:showVal val="0"/>
          <c:showCatName val="0"/>
          <c:showSerName val="0"/>
          <c:showPercent val="0"/>
          <c:showBubbleSize val="0"/>
        </c:dLbls>
        <c:gapWidth val="150"/>
        <c:overlap val="100"/>
        <c:axId val="1057518320"/>
        <c:axId val="1057518800"/>
      </c:barChart>
      <c:catAx>
        <c:axId val="1057518320"/>
        <c:scaling>
          <c:orientation val="minMax"/>
        </c:scaling>
        <c:delete val="1"/>
        <c:axPos val="l"/>
        <c:numFmt formatCode="General" sourceLinked="1"/>
        <c:majorTickMark val="out"/>
        <c:minorTickMark val="none"/>
        <c:tickLblPos val="nextTo"/>
        <c:crossAx val="1057518800"/>
        <c:crosses val="autoZero"/>
        <c:auto val="1"/>
        <c:lblAlgn val="ctr"/>
        <c:lblOffset val="100"/>
        <c:noMultiLvlLbl val="0"/>
      </c:catAx>
      <c:valAx>
        <c:axId val="1057518800"/>
        <c:scaling>
          <c:orientation val="minMax"/>
        </c:scaling>
        <c:delete val="0"/>
        <c:axPos val="b"/>
        <c:majorGridlines>
          <c:spPr>
            <a:ln w="25400"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dirty="0">
                    <a:solidFill>
                      <a:schemeClr val="tx1"/>
                    </a:solidFill>
                  </a:rPr>
                  <a:t>Percentage of respondents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057518320"/>
        <c:crosses val="autoZero"/>
        <c:crossBetween val="between"/>
        <c:dispUnits>
          <c:builtInUnit val="hundre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CA" sz="1800" baseline="0">
                <a:solidFill>
                  <a:schemeClr val="tx1"/>
                </a:solidFill>
              </a:rPr>
              <a:t>X is a neutral positon</a:t>
            </a:r>
            <a:endParaRPr lang="en-CA" sz="1800">
              <a:solidFill>
                <a:schemeClr val="tx1"/>
              </a:solidFill>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1"/>
          <c:order val="0"/>
          <c:tx>
            <c:strRef>
              <c:f>'[results-survey411514 -- trying analysis.xlsx]Sheet1'!$A$47</c:f>
              <c:strCache>
                <c:ptCount val="1"/>
                <c:pt idx="0">
                  <c:v>Agree</c:v>
                </c:pt>
              </c:strCache>
            </c:strRef>
          </c:tx>
          <c:spPr>
            <a:solidFill>
              <a:schemeClr val="accent6">
                <a:lumMod val="60000"/>
                <a:lumOff val="40000"/>
              </a:schemeClr>
            </a:solidFill>
            <a:ln>
              <a:noFill/>
            </a:ln>
            <a:effectLst/>
          </c:spPr>
          <c:invertIfNegative val="0"/>
          <c:cat>
            <c:strRef>
              <c:f>'[results-survey411514 -- trying analysis.xlsx]Sheet1'!$B$45:$F$45</c:f>
              <c:strCache>
                <c:ptCount val="5"/>
                <c:pt idx="0">
                  <c:v>white supremacist </c:v>
                </c:pt>
                <c:pt idx="1">
                  <c:v>Displaying pride flags </c:v>
                </c:pt>
                <c:pt idx="2">
                  <c:v> Indigenous Awareness week</c:v>
                </c:pt>
                <c:pt idx="3">
                  <c:v> building bombs</c:v>
                </c:pt>
                <c:pt idx="4">
                  <c:v> pro-life and pro-choice </c:v>
                </c:pt>
              </c:strCache>
            </c:strRef>
          </c:cat>
          <c:val>
            <c:numRef>
              <c:f>'[results-survey411514 -- trying analysis.xlsx]Sheet1'!$B$47:$F$47</c:f>
              <c:numCache>
                <c:formatCode>General</c:formatCode>
                <c:ptCount val="5"/>
                <c:pt idx="0">
                  <c:v>21.229050279329609</c:v>
                </c:pt>
                <c:pt idx="1">
                  <c:v>21.229050279329609</c:v>
                </c:pt>
                <c:pt idx="2">
                  <c:v>22.905027932960895</c:v>
                </c:pt>
                <c:pt idx="3">
                  <c:v>23.463687150837988</c:v>
                </c:pt>
                <c:pt idx="4">
                  <c:v>49.162011173184354</c:v>
                </c:pt>
              </c:numCache>
            </c:numRef>
          </c:val>
          <c:extLst>
            <c:ext xmlns:c16="http://schemas.microsoft.com/office/drawing/2014/chart" uri="{C3380CC4-5D6E-409C-BE32-E72D297353CC}">
              <c16:uniqueId val="{00000000-8692-4261-8EEC-1CE10B9D9C8D}"/>
            </c:ext>
          </c:extLst>
        </c:ser>
        <c:ser>
          <c:idx val="0"/>
          <c:order val="1"/>
          <c:tx>
            <c:strRef>
              <c:f>'[results-survey411514 -- trying analysis.xlsx]Sheet1'!$A$46</c:f>
              <c:strCache>
                <c:ptCount val="1"/>
                <c:pt idx="0">
                  <c:v>Strongly agree </c:v>
                </c:pt>
              </c:strCache>
            </c:strRef>
          </c:tx>
          <c:spPr>
            <a:solidFill>
              <a:schemeClr val="accent6">
                <a:lumMod val="75000"/>
              </a:schemeClr>
            </a:solidFill>
            <a:ln>
              <a:noFill/>
            </a:ln>
            <a:effectLst/>
          </c:spPr>
          <c:invertIfNegative val="0"/>
          <c:cat>
            <c:strRef>
              <c:f>'[results-survey411514 -- trying analysis.xlsx]Sheet1'!$B$45:$F$45</c:f>
              <c:strCache>
                <c:ptCount val="5"/>
                <c:pt idx="0">
                  <c:v>white supremacist </c:v>
                </c:pt>
                <c:pt idx="1">
                  <c:v>Displaying pride flags </c:v>
                </c:pt>
                <c:pt idx="2">
                  <c:v> Indigenous Awareness week</c:v>
                </c:pt>
                <c:pt idx="3">
                  <c:v> building bombs</c:v>
                </c:pt>
                <c:pt idx="4">
                  <c:v> pro-life and pro-choice </c:v>
                </c:pt>
              </c:strCache>
            </c:strRef>
          </c:cat>
          <c:val>
            <c:numRef>
              <c:f>'[results-survey411514 -- trying analysis.xlsx]Sheet1'!$B$46:$F$46</c:f>
              <c:numCache>
                <c:formatCode>General</c:formatCode>
                <c:ptCount val="5"/>
                <c:pt idx="0">
                  <c:v>8.3798882681564244</c:v>
                </c:pt>
                <c:pt idx="1">
                  <c:v>5.5865921787709496</c:v>
                </c:pt>
                <c:pt idx="2">
                  <c:v>8.938547486033519</c:v>
                </c:pt>
                <c:pt idx="3">
                  <c:v>9.4972067039106136</c:v>
                </c:pt>
                <c:pt idx="4">
                  <c:v>14.52513966480447</c:v>
                </c:pt>
              </c:numCache>
            </c:numRef>
          </c:val>
          <c:extLst>
            <c:ext xmlns:c16="http://schemas.microsoft.com/office/drawing/2014/chart" uri="{C3380CC4-5D6E-409C-BE32-E72D297353CC}">
              <c16:uniqueId val="{00000001-8692-4261-8EEC-1CE10B9D9C8D}"/>
            </c:ext>
          </c:extLst>
        </c:ser>
        <c:ser>
          <c:idx val="3"/>
          <c:order val="3"/>
          <c:tx>
            <c:strRef>
              <c:f>'[results-survey411514 -- trying analysis.xlsx]Sheet1'!$A$49</c:f>
              <c:strCache>
                <c:ptCount val="1"/>
                <c:pt idx="0">
                  <c:v>Disagree</c:v>
                </c:pt>
              </c:strCache>
            </c:strRef>
          </c:tx>
          <c:spPr>
            <a:solidFill>
              <a:schemeClr val="accent2">
                <a:lumMod val="60000"/>
                <a:lumOff val="40000"/>
              </a:schemeClr>
            </a:solidFill>
            <a:ln>
              <a:noFill/>
            </a:ln>
            <a:effectLst/>
          </c:spPr>
          <c:invertIfNegative val="0"/>
          <c:cat>
            <c:strRef>
              <c:f>'[results-survey411514 -- trying analysis.xlsx]Sheet1'!$B$45:$F$45</c:f>
              <c:strCache>
                <c:ptCount val="5"/>
                <c:pt idx="0">
                  <c:v>white supremacist </c:v>
                </c:pt>
                <c:pt idx="1">
                  <c:v>Displaying pride flags </c:v>
                </c:pt>
                <c:pt idx="2">
                  <c:v> Indigenous Awareness week</c:v>
                </c:pt>
                <c:pt idx="3">
                  <c:v> building bombs</c:v>
                </c:pt>
                <c:pt idx="4">
                  <c:v> pro-life and pro-choice </c:v>
                </c:pt>
              </c:strCache>
            </c:strRef>
          </c:cat>
          <c:val>
            <c:numRef>
              <c:f>'[results-survey411514 -- trying analysis.xlsx]Sheet1'!$B$49:$F$49</c:f>
              <c:numCache>
                <c:formatCode>General</c:formatCode>
                <c:ptCount val="5"/>
                <c:pt idx="0">
                  <c:v>-25.698324022346402</c:v>
                </c:pt>
                <c:pt idx="1">
                  <c:v>-37.988826815642497</c:v>
                </c:pt>
                <c:pt idx="2">
                  <c:v>-33.519553072625698</c:v>
                </c:pt>
                <c:pt idx="3">
                  <c:v>-18.994413407821199</c:v>
                </c:pt>
                <c:pt idx="4">
                  <c:v>-10.614525139664799</c:v>
                </c:pt>
              </c:numCache>
            </c:numRef>
          </c:val>
          <c:extLst>
            <c:ext xmlns:c16="http://schemas.microsoft.com/office/drawing/2014/chart" uri="{C3380CC4-5D6E-409C-BE32-E72D297353CC}">
              <c16:uniqueId val="{00000002-8692-4261-8EEC-1CE10B9D9C8D}"/>
            </c:ext>
          </c:extLst>
        </c:ser>
        <c:ser>
          <c:idx val="4"/>
          <c:order val="4"/>
          <c:tx>
            <c:strRef>
              <c:f>'[results-survey411514 -- trying analysis.xlsx]Sheet1'!$A$50</c:f>
              <c:strCache>
                <c:ptCount val="1"/>
                <c:pt idx="0">
                  <c:v>Strongly disagree</c:v>
                </c:pt>
              </c:strCache>
            </c:strRef>
          </c:tx>
          <c:spPr>
            <a:solidFill>
              <a:schemeClr val="accent2">
                <a:lumMod val="75000"/>
              </a:schemeClr>
            </a:solidFill>
            <a:ln>
              <a:noFill/>
            </a:ln>
            <a:effectLst/>
          </c:spPr>
          <c:invertIfNegative val="0"/>
          <c:cat>
            <c:strRef>
              <c:f>'[results-survey411514 -- trying analysis.xlsx]Sheet1'!$B$45:$F$45</c:f>
              <c:strCache>
                <c:ptCount val="5"/>
                <c:pt idx="0">
                  <c:v>white supremacist </c:v>
                </c:pt>
                <c:pt idx="1">
                  <c:v>Displaying pride flags </c:v>
                </c:pt>
                <c:pt idx="2">
                  <c:v> Indigenous Awareness week</c:v>
                </c:pt>
                <c:pt idx="3">
                  <c:v> building bombs</c:v>
                </c:pt>
                <c:pt idx="4">
                  <c:v> pro-life and pro-choice </c:v>
                </c:pt>
              </c:strCache>
            </c:strRef>
          </c:cat>
          <c:val>
            <c:numRef>
              <c:f>'[results-survey411514 -- trying analysis.xlsx]Sheet1'!$B$50:$F$50</c:f>
              <c:numCache>
                <c:formatCode>General</c:formatCode>
                <c:ptCount val="5"/>
                <c:pt idx="0">
                  <c:v>-36.871508379888297</c:v>
                </c:pt>
                <c:pt idx="1">
                  <c:v>-22.346368715083798</c:v>
                </c:pt>
                <c:pt idx="2">
                  <c:v>-20.111731843575399</c:v>
                </c:pt>
                <c:pt idx="3">
                  <c:v>-23.463687150837998</c:v>
                </c:pt>
                <c:pt idx="4">
                  <c:v>-15.083798882681601</c:v>
                </c:pt>
              </c:numCache>
            </c:numRef>
          </c:val>
          <c:extLst>
            <c:ext xmlns:c16="http://schemas.microsoft.com/office/drawing/2014/chart" uri="{C3380CC4-5D6E-409C-BE32-E72D297353CC}">
              <c16:uniqueId val="{00000003-8692-4261-8EEC-1CE10B9D9C8D}"/>
            </c:ext>
          </c:extLst>
        </c:ser>
        <c:dLbls>
          <c:showLegendKey val="0"/>
          <c:showVal val="0"/>
          <c:showCatName val="0"/>
          <c:showSerName val="0"/>
          <c:showPercent val="0"/>
          <c:showBubbleSize val="0"/>
        </c:dLbls>
        <c:gapWidth val="150"/>
        <c:overlap val="100"/>
        <c:axId val="1541709888"/>
        <c:axId val="2122731360"/>
        <c:extLst>
          <c:ext xmlns:c15="http://schemas.microsoft.com/office/drawing/2012/chart" uri="{02D57815-91ED-43cb-92C2-25804820EDAC}">
            <c15:filteredBarSeries>
              <c15:ser>
                <c:idx val="2"/>
                <c:order val="2"/>
                <c:tx>
                  <c:strRef>
                    <c:extLst>
                      <c:ext uri="{02D57815-91ED-43cb-92C2-25804820EDAC}">
                        <c15:formulaRef>
                          <c15:sqref>'[results-survey411514 -- trying analysis.xlsx]Sheet1'!$A$48</c15:sqref>
                        </c15:formulaRef>
                      </c:ext>
                    </c:extLst>
                    <c:strCache>
                      <c:ptCount val="1"/>
                      <c:pt idx="0">
                        <c:v>Neither agree nor disagree</c:v>
                      </c:pt>
                    </c:strCache>
                  </c:strRef>
                </c:tx>
                <c:spPr>
                  <a:solidFill>
                    <a:schemeClr val="accent3"/>
                  </a:solidFill>
                  <a:ln>
                    <a:noFill/>
                  </a:ln>
                  <a:effectLst/>
                </c:spPr>
                <c:invertIfNegative val="0"/>
                <c:cat>
                  <c:strRef>
                    <c:extLst>
                      <c:ext uri="{02D57815-91ED-43cb-92C2-25804820EDAC}">
                        <c15:formulaRef>
                          <c15:sqref>'[results-survey411514 -- trying analysis.xlsx]Sheet1'!$B$45:$F$45</c15:sqref>
                        </c15:formulaRef>
                      </c:ext>
                    </c:extLst>
                    <c:strCache>
                      <c:ptCount val="5"/>
                      <c:pt idx="0">
                        <c:v>white supremacist </c:v>
                      </c:pt>
                      <c:pt idx="1">
                        <c:v>Displaying pride flags </c:v>
                      </c:pt>
                      <c:pt idx="2">
                        <c:v> Indigenous Awareness week</c:v>
                      </c:pt>
                      <c:pt idx="3">
                        <c:v> building bombs</c:v>
                      </c:pt>
                      <c:pt idx="4">
                        <c:v> pro-life and pro-choice </c:v>
                      </c:pt>
                    </c:strCache>
                  </c:strRef>
                </c:cat>
                <c:val>
                  <c:numRef>
                    <c:extLst>
                      <c:ext uri="{02D57815-91ED-43cb-92C2-25804820EDAC}">
                        <c15:formulaRef>
                          <c15:sqref>'[results-survey411514 -- trying analysis.xlsx]Sheet1'!$B$48:$F$48</c15:sqref>
                        </c15:formulaRef>
                      </c:ext>
                    </c:extLst>
                    <c:numCache>
                      <c:formatCode>General</c:formatCode>
                      <c:ptCount val="5"/>
                      <c:pt idx="0">
                        <c:v>5.027932960893855</c:v>
                      </c:pt>
                      <c:pt idx="1">
                        <c:v>10.614525139664805</c:v>
                      </c:pt>
                      <c:pt idx="2">
                        <c:v>12.290502793296088</c:v>
                      </c:pt>
                      <c:pt idx="3">
                        <c:v>20.670391061452513</c:v>
                      </c:pt>
                      <c:pt idx="4">
                        <c:v>8.3798882681564244</c:v>
                      </c:pt>
                    </c:numCache>
                  </c:numRef>
                </c:val>
                <c:extLst>
                  <c:ext xmlns:c16="http://schemas.microsoft.com/office/drawing/2014/chart" uri="{C3380CC4-5D6E-409C-BE32-E72D297353CC}">
                    <c16:uniqueId val="{00000004-8692-4261-8EEC-1CE10B9D9C8D}"/>
                  </c:ext>
                </c:extLst>
              </c15:ser>
            </c15:filteredBarSeries>
          </c:ext>
        </c:extLst>
      </c:barChart>
      <c:catAx>
        <c:axId val="15417098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22731360"/>
        <c:crosses val="autoZero"/>
        <c:auto val="1"/>
        <c:lblAlgn val="ctr"/>
        <c:lblOffset val="100"/>
        <c:noMultiLvlLbl val="0"/>
      </c:catAx>
      <c:valAx>
        <c:axId val="2122731360"/>
        <c:scaling>
          <c:orientation val="minMax"/>
          <c:max val="1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CA" sz="1400">
                    <a:solidFill>
                      <a:schemeClr val="tx1"/>
                    </a:solidFill>
                  </a:rPr>
                  <a:t>Percentage</a:t>
                </a:r>
                <a:r>
                  <a:rPr lang="en-CA" sz="1400" baseline="0">
                    <a:solidFill>
                      <a:schemeClr val="tx1"/>
                    </a:solidFill>
                  </a:rPr>
                  <a:t> of respondents</a:t>
                </a:r>
                <a:endParaRPr lang="en-CA" sz="140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541709888"/>
        <c:crosses val="autoZero"/>
        <c:crossBetween val="between"/>
        <c:dispUnits>
          <c:builtInUnit val="hundre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0000"/>
      </a:solidFill>
    </a:ln>
    <a:effectLst/>
  </c:spPr>
  <c:txPr>
    <a:bodyPr/>
    <a:lstStyle/>
    <a:p>
      <a:pPr>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CA" sz="1800"/>
              <a:t>I would do X</a:t>
            </a:r>
          </a:p>
        </c:rich>
      </c:tx>
      <c:layout>
        <c:manualLayout>
          <c:xMode val="edge"/>
          <c:yMode val="edge"/>
          <c:x val="0.41913934134266445"/>
          <c:y val="2.2087549181443875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1"/>
          <c:order val="0"/>
          <c:tx>
            <c:strRef>
              <c:f>Sheet1!$A$58</c:f>
              <c:strCache>
                <c:ptCount val="1"/>
                <c:pt idx="0">
                  <c:v>Strongly agree </c:v>
                </c:pt>
              </c:strCache>
            </c:strRef>
          </c:tx>
          <c:spPr>
            <a:solidFill>
              <a:schemeClr val="accent6">
                <a:lumMod val="60000"/>
                <a:lumOff val="40000"/>
              </a:schemeClr>
            </a:solidFill>
            <a:ln>
              <a:noFill/>
            </a:ln>
            <a:effectLst/>
          </c:spPr>
          <c:invertIfNegative val="0"/>
          <c:cat>
            <c:strRef>
              <c:f>Sheet1!$B$57:$F$57</c:f>
              <c:strCache>
                <c:ptCount val="5"/>
                <c:pt idx="0">
                  <c:v>white supremacist </c:v>
                </c:pt>
                <c:pt idx="1">
                  <c:v> building bombs</c:v>
                </c:pt>
                <c:pt idx="2">
                  <c:v> pro-life and pro-choice </c:v>
                </c:pt>
                <c:pt idx="3">
                  <c:v>Displaying pride flags </c:v>
                </c:pt>
                <c:pt idx="4">
                  <c:v> Indigenous Awareness week</c:v>
                </c:pt>
              </c:strCache>
            </c:strRef>
          </c:cat>
          <c:val>
            <c:numRef>
              <c:f>Sheet1!$B$58:$F$58</c:f>
              <c:numCache>
                <c:formatCode>General</c:formatCode>
                <c:ptCount val="5"/>
                <c:pt idx="0">
                  <c:v>3.3519553072625698</c:v>
                </c:pt>
                <c:pt idx="1">
                  <c:v>7.2625698324022352</c:v>
                </c:pt>
                <c:pt idx="2">
                  <c:v>15.083798882681565</c:v>
                </c:pt>
                <c:pt idx="3">
                  <c:v>58.659217877094974</c:v>
                </c:pt>
                <c:pt idx="4">
                  <c:v>60.33519553072626</c:v>
                </c:pt>
              </c:numCache>
            </c:numRef>
          </c:val>
          <c:extLst>
            <c:ext xmlns:c16="http://schemas.microsoft.com/office/drawing/2014/chart" uri="{C3380CC4-5D6E-409C-BE32-E72D297353CC}">
              <c16:uniqueId val="{00000000-D67A-4D9A-BAFC-7E39925E6ACD}"/>
            </c:ext>
          </c:extLst>
        </c:ser>
        <c:ser>
          <c:idx val="0"/>
          <c:order val="1"/>
          <c:tx>
            <c:strRef>
              <c:f>Sheet1!$A$59</c:f>
              <c:strCache>
                <c:ptCount val="1"/>
                <c:pt idx="0">
                  <c:v>Agree</c:v>
                </c:pt>
              </c:strCache>
            </c:strRef>
          </c:tx>
          <c:spPr>
            <a:solidFill>
              <a:schemeClr val="accent6">
                <a:lumMod val="75000"/>
              </a:schemeClr>
            </a:solidFill>
            <a:ln>
              <a:noFill/>
            </a:ln>
            <a:effectLst/>
          </c:spPr>
          <c:invertIfNegative val="0"/>
          <c:cat>
            <c:strRef>
              <c:f>Sheet1!$B$57:$F$57</c:f>
              <c:strCache>
                <c:ptCount val="5"/>
                <c:pt idx="0">
                  <c:v>white supremacist </c:v>
                </c:pt>
                <c:pt idx="1">
                  <c:v> building bombs</c:v>
                </c:pt>
                <c:pt idx="2">
                  <c:v> pro-life and pro-choice </c:v>
                </c:pt>
                <c:pt idx="3">
                  <c:v>Displaying pride flags </c:v>
                </c:pt>
                <c:pt idx="4">
                  <c:v> Indigenous Awareness week</c:v>
                </c:pt>
              </c:strCache>
            </c:strRef>
          </c:cat>
          <c:val>
            <c:numRef>
              <c:f>Sheet1!$B$59:$F$59</c:f>
              <c:numCache>
                <c:formatCode>General</c:formatCode>
                <c:ptCount val="5"/>
                <c:pt idx="0">
                  <c:v>7.2625698324022352</c:v>
                </c:pt>
                <c:pt idx="1">
                  <c:v>32.960893854748605</c:v>
                </c:pt>
                <c:pt idx="2">
                  <c:v>41.340782122905026</c:v>
                </c:pt>
                <c:pt idx="3">
                  <c:v>29.608938547486037</c:v>
                </c:pt>
                <c:pt idx="4">
                  <c:v>34.07821229050279</c:v>
                </c:pt>
              </c:numCache>
            </c:numRef>
          </c:val>
          <c:extLst>
            <c:ext xmlns:c16="http://schemas.microsoft.com/office/drawing/2014/chart" uri="{C3380CC4-5D6E-409C-BE32-E72D297353CC}">
              <c16:uniqueId val="{00000001-D67A-4D9A-BAFC-7E39925E6ACD}"/>
            </c:ext>
          </c:extLst>
        </c:ser>
        <c:ser>
          <c:idx val="3"/>
          <c:order val="2"/>
          <c:tx>
            <c:strRef>
              <c:f>Sheet1!$A$60</c:f>
              <c:strCache>
                <c:ptCount val="1"/>
                <c:pt idx="0">
                  <c:v>Disagree</c:v>
                </c:pt>
              </c:strCache>
            </c:strRef>
          </c:tx>
          <c:spPr>
            <a:solidFill>
              <a:schemeClr val="accent2">
                <a:lumMod val="60000"/>
                <a:lumOff val="40000"/>
              </a:schemeClr>
            </a:solidFill>
            <a:ln>
              <a:noFill/>
            </a:ln>
            <a:effectLst/>
          </c:spPr>
          <c:invertIfNegative val="0"/>
          <c:cat>
            <c:strRef>
              <c:f>Sheet1!$B$57:$F$57</c:f>
              <c:strCache>
                <c:ptCount val="5"/>
                <c:pt idx="0">
                  <c:v>white supremacist </c:v>
                </c:pt>
                <c:pt idx="1">
                  <c:v> building bombs</c:v>
                </c:pt>
                <c:pt idx="2">
                  <c:v> pro-life and pro-choice </c:v>
                </c:pt>
                <c:pt idx="3">
                  <c:v>Displaying pride flags </c:v>
                </c:pt>
                <c:pt idx="4">
                  <c:v> Indigenous Awareness week</c:v>
                </c:pt>
              </c:strCache>
            </c:strRef>
          </c:cat>
          <c:val>
            <c:numRef>
              <c:f>Sheet1!$B$60:$F$60</c:f>
              <c:numCache>
                <c:formatCode>General</c:formatCode>
                <c:ptCount val="5"/>
                <c:pt idx="0">
                  <c:v>-20.670391061452499</c:v>
                </c:pt>
                <c:pt idx="1">
                  <c:v>-15.083798882681601</c:v>
                </c:pt>
                <c:pt idx="2">
                  <c:v>-12.849162011173201</c:v>
                </c:pt>
                <c:pt idx="3">
                  <c:v>-3.91061452513966</c:v>
                </c:pt>
                <c:pt idx="4">
                  <c:v>0</c:v>
                </c:pt>
              </c:numCache>
            </c:numRef>
          </c:val>
          <c:extLst>
            <c:ext xmlns:c16="http://schemas.microsoft.com/office/drawing/2014/chart" uri="{C3380CC4-5D6E-409C-BE32-E72D297353CC}">
              <c16:uniqueId val="{00000002-D67A-4D9A-BAFC-7E39925E6ACD}"/>
            </c:ext>
          </c:extLst>
        </c:ser>
        <c:ser>
          <c:idx val="4"/>
          <c:order val="3"/>
          <c:tx>
            <c:strRef>
              <c:f>Sheet1!$A$61</c:f>
              <c:strCache>
                <c:ptCount val="1"/>
                <c:pt idx="0">
                  <c:v>Strongly disagree</c:v>
                </c:pt>
              </c:strCache>
            </c:strRef>
          </c:tx>
          <c:spPr>
            <a:solidFill>
              <a:schemeClr val="accent2">
                <a:lumMod val="75000"/>
              </a:schemeClr>
            </a:solidFill>
            <a:ln>
              <a:noFill/>
            </a:ln>
            <a:effectLst/>
          </c:spPr>
          <c:invertIfNegative val="0"/>
          <c:cat>
            <c:strRef>
              <c:f>Sheet1!$B$57:$F$57</c:f>
              <c:strCache>
                <c:ptCount val="5"/>
                <c:pt idx="0">
                  <c:v>white supremacist </c:v>
                </c:pt>
                <c:pt idx="1">
                  <c:v> building bombs</c:v>
                </c:pt>
                <c:pt idx="2">
                  <c:v> pro-life and pro-choice </c:v>
                </c:pt>
                <c:pt idx="3">
                  <c:v>Displaying pride flags </c:v>
                </c:pt>
                <c:pt idx="4">
                  <c:v> Indigenous Awareness week</c:v>
                </c:pt>
              </c:strCache>
            </c:strRef>
          </c:cat>
          <c:val>
            <c:numRef>
              <c:f>Sheet1!$B$61:$F$61</c:f>
              <c:numCache>
                <c:formatCode>General</c:formatCode>
                <c:ptCount val="5"/>
                <c:pt idx="0">
                  <c:v>-57.541899441340803</c:v>
                </c:pt>
                <c:pt idx="1">
                  <c:v>-17.877094972066999</c:v>
                </c:pt>
                <c:pt idx="2">
                  <c:v>-9.4972067039106101</c:v>
                </c:pt>
                <c:pt idx="3">
                  <c:v>-2.2346368715083802</c:v>
                </c:pt>
                <c:pt idx="4">
                  <c:v>-0.55865921787709505</c:v>
                </c:pt>
              </c:numCache>
            </c:numRef>
          </c:val>
          <c:extLst>
            <c:ext xmlns:c16="http://schemas.microsoft.com/office/drawing/2014/chart" uri="{C3380CC4-5D6E-409C-BE32-E72D297353CC}">
              <c16:uniqueId val="{00000003-D67A-4D9A-BAFC-7E39925E6ACD}"/>
            </c:ext>
          </c:extLst>
        </c:ser>
        <c:dLbls>
          <c:showLegendKey val="0"/>
          <c:showVal val="0"/>
          <c:showCatName val="0"/>
          <c:showSerName val="0"/>
          <c:showPercent val="0"/>
          <c:showBubbleSize val="0"/>
        </c:dLbls>
        <c:gapWidth val="150"/>
        <c:overlap val="100"/>
        <c:axId val="1541709888"/>
        <c:axId val="2122731360"/>
        <c:extLst/>
      </c:barChart>
      <c:catAx>
        <c:axId val="15417098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22731360"/>
        <c:crosses val="autoZero"/>
        <c:auto val="1"/>
        <c:lblAlgn val="ctr"/>
        <c:lblOffset val="100"/>
        <c:noMultiLvlLbl val="0"/>
      </c:catAx>
      <c:valAx>
        <c:axId val="2122731360"/>
        <c:scaling>
          <c:orientation val="minMax"/>
          <c:max val="1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CA" sz="1400"/>
                  <a:t>Percentage of</a:t>
                </a:r>
                <a:r>
                  <a:rPr lang="en-CA" sz="1400" baseline="0"/>
                  <a:t> respondents</a:t>
                </a:r>
                <a:endParaRPr lang="en-CA" sz="140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541709888"/>
        <c:crosses val="autoZero"/>
        <c:crossBetween val="between"/>
        <c:dispUnits>
          <c:builtInUnit val="hundre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solidFill>
        <a:srgbClr val="000000"/>
      </a:solid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ubbleChart>
        <c:varyColors val="0"/>
        <c:ser>
          <c:idx val="0"/>
          <c:order val="0"/>
          <c:spPr>
            <a:noFill/>
            <a:ln>
              <a:noFill/>
            </a:ln>
            <a:effectLst/>
          </c:spPr>
          <c:invertIfNegative val="0"/>
          <c:xVal>
            <c:numRef>
              <c:f>'[1]Is neutral vs Would do'!$T$187:$T$211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'[1]Is neutral vs Would do'!$U$187:$U$211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'[1]Is neutral vs Would do'!$V$187:$V$211</c:f>
              <c:numCache>
                <c:formatCode>General</c:formatCode>
                <c:ptCount val="25"/>
                <c:pt idx="0">
                  <c:v>55</c:v>
                </c:pt>
                <c:pt idx="1">
                  <c:v>16</c:v>
                </c:pt>
                <c:pt idx="2">
                  <c:v>7</c:v>
                </c:pt>
                <c:pt idx="3">
                  <c:v>1</c:v>
                </c:pt>
                <c:pt idx="4">
                  <c:v>5</c:v>
                </c:pt>
                <c:pt idx="5">
                  <c:v>49</c:v>
                </c:pt>
                <c:pt idx="6">
                  <c:v>118</c:v>
                </c:pt>
                <c:pt idx="7">
                  <c:v>31</c:v>
                </c:pt>
                <c:pt idx="8">
                  <c:v>26</c:v>
                </c:pt>
                <c:pt idx="9">
                  <c:v>19</c:v>
                </c:pt>
                <c:pt idx="10">
                  <c:v>18</c:v>
                </c:pt>
                <c:pt idx="11">
                  <c:v>45</c:v>
                </c:pt>
                <c:pt idx="12">
                  <c:v>25</c:v>
                </c:pt>
                <c:pt idx="13">
                  <c:v>12</c:v>
                </c:pt>
                <c:pt idx="14">
                  <c:v>1</c:v>
                </c:pt>
                <c:pt idx="15">
                  <c:v>70</c:v>
                </c:pt>
                <c:pt idx="16">
                  <c:v>54</c:v>
                </c:pt>
                <c:pt idx="17">
                  <c:v>20</c:v>
                </c:pt>
                <c:pt idx="18">
                  <c:v>39</c:v>
                </c:pt>
                <c:pt idx="19">
                  <c:v>37</c:v>
                </c:pt>
                <c:pt idx="20">
                  <c:v>63</c:v>
                </c:pt>
                <c:pt idx="21">
                  <c:v>26</c:v>
                </c:pt>
                <c:pt idx="22">
                  <c:v>12</c:v>
                </c:pt>
                <c:pt idx="23">
                  <c:v>14</c:v>
                </c:pt>
                <c:pt idx="24">
                  <c:v>92</c:v>
                </c:pt>
              </c:numCache>
            </c:numRef>
          </c:bubbleSize>
          <c:bubble3D val="0"/>
          <c:extLst>
            <c:ext xmlns:c16="http://schemas.microsoft.com/office/drawing/2014/chart" uri="{C3380CC4-5D6E-409C-BE32-E72D297353CC}">
              <c16:uniqueId val="{00000000-6963-4FF7-BFBA-0FF57B3A61F4}"/>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scaling>
        <c:delete val="0"/>
        <c:axPos val="b"/>
        <c:numFmt formatCode="General" sourceLinked="1"/>
        <c:majorTickMark val="none"/>
        <c:minorTickMark val="none"/>
        <c:tickLblPos val="none"/>
        <c:spPr>
          <a:noFill/>
          <a:ln w="34925" cap="flat" cmpd="sng" algn="ctr">
            <a:solidFill>
              <a:srgbClr val="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scaling>
        <c:delete val="0"/>
        <c:axPos val="l"/>
        <c:numFmt formatCode="General" sourceLinked="1"/>
        <c:majorTickMark val="none"/>
        <c:minorTickMark val="none"/>
        <c:tickLblPos val="none"/>
        <c:spPr>
          <a:noFill/>
          <a:ln w="34925" cap="flat" cmpd="sng" algn="ctr">
            <a:solidFill>
              <a:srgbClr val="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r>
              <a:rPr lang="en-CA" sz="2000" dirty="0">
                <a:solidFill>
                  <a:srgbClr val="000000"/>
                </a:solidFill>
              </a:rPr>
              <a:t>Total responses</a:t>
            </a:r>
            <a:r>
              <a:rPr lang="en-CA" sz="2000" baseline="0" dirty="0">
                <a:solidFill>
                  <a:srgbClr val="000000"/>
                </a:solidFill>
              </a:rPr>
              <a:t> to scenario questions</a:t>
            </a:r>
            <a:endParaRPr lang="en-CA" sz="2000" dirty="0">
              <a:solidFill>
                <a:srgbClr val="000000"/>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chemeClr val="accent1">
                <a:alpha val="75000"/>
              </a:schemeClr>
            </a:solidFill>
            <a:ln>
              <a:noFill/>
            </a:ln>
            <a:effectLst/>
          </c:spPr>
          <c:invertIfNegative val="0"/>
          <c:xVal>
            <c:numRef>
              <c:f>'[1]Is neutral vs Would do'!$T$187:$T$211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'[1]Is neutral vs Would do'!$U$187:$U$211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'[1]Is neutral vs Would do'!$V$187:$V$211</c:f>
              <c:numCache>
                <c:formatCode>General</c:formatCode>
                <c:ptCount val="25"/>
                <c:pt idx="0">
                  <c:v>55</c:v>
                </c:pt>
                <c:pt idx="1">
                  <c:v>16</c:v>
                </c:pt>
                <c:pt idx="2">
                  <c:v>7</c:v>
                </c:pt>
                <c:pt idx="3">
                  <c:v>1</c:v>
                </c:pt>
                <c:pt idx="4">
                  <c:v>5</c:v>
                </c:pt>
                <c:pt idx="5">
                  <c:v>49</c:v>
                </c:pt>
                <c:pt idx="6">
                  <c:v>118</c:v>
                </c:pt>
                <c:pt idx="7">
                  <c:v>31</c:v>
                </c:pt>
                <c:pt idx="8">
                  <c:v>26</c:v>
                </c:pt>
                <c:pt idx="9">
                  <c:v>19</c:v>
                </c:pt>
                <c:pt idx="10">
                  <c:v>18</c:v>
                </c:pt>
                <c:pt idx="11">
                  <c:v>45</c:v>
                </c:pt>
                <c:pt idx="12">
                  <c:v>25</c:v>
                </c:pt>
                <c:pt idx="13">
                  <c:v>12</c:v>
                </c:pt>
                <c:pt idx="14">
                  <c:v>1</c:v>
                </c:pt>
                <c:pt idx="15">
                  <c:v>70</c:v>
                </c:pt>
                <c:pt idx="16">
                  <c:v>54</c:v>
                </c:pt>
                <c:pt idx="17">
                  <c:v>20</c:v>
                </c:pt>
                <c:pt idx="18">
                  <c:v>39</c:v>
                </c:pt>
                <c:pt idx="19">
                  <c:v>37</c:v>
                </c:pt>
                <c:pt idx="20">
                  <c:v>63</c:v>
                </c:pt>
                <c:pt idx="21">
                  <c:v>26</c:v>
                </c:pt>
                <c:pt idx="22">
                  <c:v>12</c:v>
                </c:pt>
                <c:pt idx="23">
                  <c:v>14</c:v>
                </c:pt>
                <c:pt idx="24">
                  <c:v>92</c:v>
                </c:pt>
              </c:numCache>
            </c:numRef>
          </c:bubbleSize>
          <c:bubble3D val="0"/>
          <c:extLst>
            <c:ext xmlns:c16="http://schemas.microsoft.com/office/drawing/2014/chart" uri="{C3380CC4-5D6E-409C-BE32-E72D297353CC}">
              <c16:uniqueId val="{00000000-AC1B-43D0-BE66-5BB23D6ABC70}"/>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scaling>
        <c:delete val="0"/>
        <c:axPos val="b"/>
        <c:numFmt formatCode="General" sourceLinked="1"/>
        <c:majorTickMark val="none"/>
        <c:minorTickMark val="none"/>
        <c:tickLblPos val="none"/>
        <c:spPr>
          <a:noFill/>
          <a:ln w="34925" cap="flat" cmpd="sng" algn="ctr">
            <a:solidFill>
              <a:srgbClr val="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scaling>
        <c:delete val="0"/>
        <c:axPos val="l"/>
        <c:numFmt formatCode="General" sourceLinked="1"/>
        <c:majorTickMark val="none"/>
        <c:minorTickMark val="none"/>
        <c:tickLblPos val="none"/>
        <c:spPr>
          <a:noFill/>
          <a:ln w="34925" cap="flat" cmpd="sng" algn="ctr">
            <a:solidFill>
              <a:srgbClr val="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r>
              <a:rPr lang="en-CA" sz="2000" dirty="0">
                <a:solidFill>
                  <a:srgbClr val="000000"/>
                </a:solidFill>
              </a:rPr>
              <a:t>Total responses</a:t>
            </a:r>
            <a:r>
              <a:rPr lang="en-CA" sz="2000" baseline="0" dirty="0">
                <a:solidFill>
                  <a:srgbClr val="000000"/>
                </a:solidFill>
              </a:rPr>
              <a:t> to scenario questions</a:t>
            </a:r>
            <a:endParaRPr lang="en-CA" sz="2000" dirty="0">
              <a:solidFill>
                <a:srgbClr val="000000"/>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chemeClr val="accent1">
                <a:alpha val="75000"/>
              </a:schemeClr>
            </a:solidFill>
            <a:ln>
              <a:noFill/>
            </a:ln>
            <a:effectLst/>
          </c:spPr>
          <c:invertIfNegative val="0"/>
          <c:xVal>
            <c:numRef>
              <c:f>'[1]Is neutral vs Would do'!$T$187:$T$211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'[1]Is neutral vs Would do'!$U$187:$U$211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'[1]Is neutral vs Would do'!$V$187:$V$211</c:f>
              <c:numCache>
                <c:formatCode>General</c:formatCode>
                <c:ptCount val="25"/>
                <c:pt idx="0">
                  <c:v>55</c:v>
                </c:pt>
                <c:pt idx="1">
                  <c:v>16</c:v>
                </c:pt>
                <c:pt idx="2">
                  <c:v>7</c:v>
                </c:pt>
                <c:pt idx="3">
                  <c:v>1</c:v>
                </c:pt>
                <c:pt idx="4">
                  <c:v>5</c:v>
                </c:pt>
                <c:pt idx="5">
                  <c:v>49</c:v>
                </c:pt>
                <c:pt idx="6">
                  <c:v>118</c:v>
                </c:pt>
                <c:pt idx="7">
                  <c:v>31</c:v>
                </c:pt>
                <c:pt idx="8">
                  <c:v>26</c:v>
                </c:pt>
                <c:pt idx="9">
                  <c:v>19</c:v>
                </c:pt>
                <c:pt idx="10">
                  <c:v>18</c:v>
                </c:pt>
                <c:pt idx="11">
                  <c:v>45</c:v>
                </c:pt>
                <c:pt idx="12">
                  <c:v>25</c:v>
                </c:pt>
                <c:pt idx="13">
                  <c:v>12</c:v>
                </c:pt>
                <c:pt idx="14">
                  <c:v>1</c:v>
                </c:pt>
                <c:pt idx="15">
                  <c:v>70</c:v>
                </c:pt>
                <c:pt idx="16">
                  <c:v>54</c:v>
                </c:pt>
                <c:pt idx="17">
                  <c:v>20</c:v>
                </c:pt>
                <c:pt idx="18">
                  <c:v>39</c:v>
                </c:pt>
                <c:pt idx="19">
                  <c:v>37</c:v>
                </c:pt>
                <c:pt idx="20">
                  <c:v>63</c:v>
                </c:pt>
                <c:pt idx="21">
                  <c:v>26</c:v>
                </c:pt>
                <c:pt idx="22">
                  <c:v>12</c:v>
                </c:pt>
                <c:pt idx="23">
                  <c:v>14</c:v>
                </c:pt>
                <c:pt idx="24">
                  <c:v>92</c:v>
                </c:pt>
              </c:numCache>
            </c:numRef>
          </c:bubbleSize>
          <c:bubble3D val="0"/>
          <c:extLst>
            <c:ext xmlns:c16="http://schemas.microsoft.com/office/drawing/2014/chart" uri="{C3380CC4-5D6E-409C-BE32-E72D297353CC}">
              <c16:uniqueId val="{00000000-67E6-4C9A-90F8-BA63CD01186E}"/>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scaling>
        <c:delete val="0"/>
        <c:axPos val="b"/>
        <c:numFmt formatCode="General" sourceLinked="1"/>
        <c:majorTickMark val="none"/>
        <c:minorTickMark val="none"/>
        <c:tickLblPos val="none"/>
        <c:spPr>
          <a:noFill/>
          <a:ln w="34925" cap="flat" cmpd="sng" algn="ctr">
            <a:solidFill>
              <a:srgbClr val="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scaling>
        <c:delete val="0"/>
        <c:axPos val="l"/>
        <c:numFmt formatCode="General" sourceLinked="1"/>
        <c:majorTickMark val="none"/>
        <c:minorTickMark val="none"/>
        <c:tickLblPos val="none"/>
        <c:spPr>
          <a:noFill/>
          <a:ln w="34925" cap="flat" cmpd="sng" algn="ctr">
            <a:solidFill>
              <a:srgbClr val="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r>
              <a:rPr lang="en-CA" sz="2000" dirty="0">
                <a:solidFill>
                  <a:srgbClr val="000000"/>
                </a:solidFill>
              </a:rPr>
              <a:t>Total responses</a:t>
            </a:r>
            <a:r>
              <a:rPr lang="en-CA" sz="2000" baseline="0" dirty="0">
                <a:solidFill>
                  <a:srgbClr val="000000"/>
                </a:solidFill>
              </a:rPr>
              <a:t> to scenario questions</a:t>
            </a:r>
            <a:endParaRPr lang="en-CA" sz="2000" dirty="0">
              <a:solidFill>
                <a:srgbClr val="000000"/>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chemeClr val="accent1">
                <a:alpha val="75000"/>
              </a:schemeClr>
            </a:solidFill>
            <a:ln>
              <a:noFill/>
            </a:ln>
            <a:effectLst/>
          </c:spPr>
          <c:invertIfNegative val="0"/>
          <c:xVal>
            <c:numRef>
              <c:f>'[results-survey411514 -- trying analysis.xlsx]Is neutral vs Would do'!$T$187:$T$211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do'!$U$187:$U$211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do'!$V$187:$V$211</c:f>
              <c:numCache>
                <c:formatCode>General</c:formatCode>
                <c:ptCount val="25"/>
                <c:pt idx="0">
                  <c:v>55</c:v>
                </c:pt>
                <c:pt idx="1">
                  <c:v>16</c:v>
                </c:pt>
                <c:pt idx="2">
                  <c:v>7</c:v>
                </c:pt>
                <c:pt idx="3">
                  <c:v>1</c:v>
                </c:pt>
                <c:pt idx="4">
                  <c:v>5</c:v>
                </c:pt>
                <c:pt idx="5">
                  <c:v>49</c:v>
                </c:pt>
                <c:pt idx="6">
                  <c:v>118</c:v>
                </c:pt>
                <c:pt idx="7">
                  <c:v>31</c:v>
                </c:pt>
                <c:pt idx="8">
                  <c:v>26</c:v>
                </c:pt>
                <c:pt idx="9">
                  <c:v>19</c:v>
                </c:pt>
                <c:pt idx="10">
                  <c:v>18</c:v>
                </c:pt>
                <c:pt idx="11">
                  <c:v>45</c:v>
                </c:pt>
                <c:pt idx="12">
                  <c:v>25</c:v>
                </c:pt>
                <c:pt idx="13">
                  <c:v>12</c:v>
                </c:pt>
                <c:pt idx="14">
                  <c:v>1</c:v>
                </c:pt>
                <c:pt idx="15">
                  <c:v>70</c:v>
                </c:pt>
                <c:pt idx="16">
                  <c:v>54</c:v>
                </c:pt>
                <c:pt idx="17">
                  <c:v>20</c:v>
                </c:pt>
                <c:pt idx="18">
                  <c:v>39</c:v>
                </c:pt>
                <c:pt idx="19">
                  <c:v>37</c:v>
                </c:pt>
                <c:pt idx="20">
                  <c:v>63</c:v>
                </c:pt>
                <c:pt idx="21">
                  <c:v>26</c:v>
                </c:pt>
                <c:pt idx="22">
                  <c:v>12</c:v>
                </c:pt>
                <c:pt idx="23">
                  <c:v>14</c:v>
                </c:pt>
                <c:pt idx="24">
                  <c:v>92</c:v>
                </c:pt>
              </c:numCache>
            </c:numRef>
          </c:bubbleSize>
          <c:bubble3D val="0"/>
          <c:extLst>
            <c:ext xmlns:c16="http://schemas.microsoft.com/office/drawing/2014/chart" uri="{C3380CC4-5D6E-409C-BE32-E72D297353CC}">
              <c16:uniqueId val="{00000000-AC1B-43D0-BE66-5BB23D6ABC70}"/>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scaling>
        <c:delete val="0"/>
        <c:axPos val="b"/>
        <c:numFmt formatCode="General" sourceLinked="1"/>
        <c:majorTickMark val="none"/>
        <c:minorTickMark val="none"/>
        <c:tickLblPos val="none"/>
        <c:spPr>
          <a:noFill/>
          <a:ln w="34925" cap="flat" cmpd="sng" algn="ctr">
            <a:solidFill>
              <a:sysClr val="windowText" lastClr="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scaling>
        <c:delete val="0"/>
        <c:axPos val="l"/>
        <c:numFmt formatCode="General" sourceLinked="1"/>
        <c:majorTickMark val="none"/>
        <c:minorTickMark val="none"/>
        <c:tickLblPos val="none"/>
        <c:spPr>
          <a:noFill/>
          <a:ln w="34925" cap="flat" cmpd="sng" algn="ctr">
            <a:solidFill>
              <a:sysClr val="windowText" lastClr="000000"/>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dirty="0">
                <a:solidFill>
                  <a:srgbClr val="000000"/>
                </a:solidFill>
              </a:rPr>
              <a:t>Renting a room to white supremacists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1E753B">
                <a:alpha val="60000"/>
              </a:srgbClr>
            </a:solidFill>
            <a:ln>
              <a:noFill/>
            </a:ln>
            <a:effectLst/>
          </c:spPr>
          <c:invertIfNegative val="0"/>
          <c:xVal>
            <c:numRef>
              <c:f>'[results-survey411514 -- trying analysis.xlsx]Is neutral vs Would do'!$A$215:$A$239</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do'!$B$215:$B$239</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do'!$C$215:$C$239</c:f>
              <c:numCache>
                <c:formatCode>General</c:formatCode>
                <c:ptCount val="25"/>
                <c:pt idx="0">
                  <c:v>6</c:v>
                </c:pt>
                <c:pt idx="1">
                  <c:v>2</c:v>
                </c:pt>
                <c:pt idx="2">
                  <c:v>2</c:v>
                </c:pt>
                <c:pt idx="3">
                  <c:v>1</c:v>
                </c:pt>
                <c:pt idx="4">
                  <c:v>4</c:v>
                </c:pt>
                <c:pt idx="5">
                  <c:v>0</c:v>
                </c:pt>
                <c:pt idx="6">
                  <c:v>10</c:v>
                </c:pt>
                <c:pt idx="7">
                  <c:v>4</c:v>
                </c:pt>
                <c:pt idx="8">
                  <c:v>9</c:v>
                </c:pt>
                <c:pt idx="9">
                  <c:v>15</c:v>
                </c:pt>
                <c:pt idx="10">
                  <c:v>0</c:v>
                </c:pt>
                <c:pt idx="11">
                  <c:v>1</c:v>
                </c:pt>
                <c:pt idx="12">
                  <c:v>5</c:v>
                </c:pt>
                <c:pt idx="13">
                  <c:v>2</c:v>
                </c:pt>
                <c:pt idx="14">
                  <c:v>1</c:v>
                </c:pt>
                <c:pt idx="15">
                  <c:v>0</c:v>
                </c:pt>
                <c:pt idx="16">
                  <c:v>0</c:v>
                </c:pt>
                <c:pt idx="17">
                  <c:v>3</c:v>
                </c:pt>
                <c:pt idx="18">
                  <c:v>19</c:v>
                </c:pt>
                <c:pt idx="19">
                  <c:v>22</c:v>
                </c:pt>
                <c:pt idx="20">
                  <c:v>0</c:v>
                </c:pt>
                <c:pt idx="21">
                  <c:v>0</c:v>
                </c:pt>
                <c:pt idx="22">
                  <c:v>1</c:v>
                </c:pt>
                <c:pt idx="23">
                  <c:v>5</c:v>
                </c:pt>
                <c:pt idx="24">
                  <c:v>59</c:v>
                </c:pt>
              </c:numCache>
            </c:numRef>
          </c:bubbleSize>
          <c:bubble3D val="0"/>
          <c:extLst>
            <c:ext xmlns:c16="http://schemas.microsoft.com/office/drawing/2014/chart" uri="{C3380CC4-5D6E-409C-BE32-E72D297353CC}">
              <c16:uniqueId val="{00000000-828B-4D0E-B0F5-90DA55292CBC}"/>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Buy prolife and prochoice books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FDB913">
                <a:alpha val="60000"/>
              </a:srgbClr>
            </a:solidFill>
            <a:ln>
              <a:noFill/>
            </a:ln>
            <a:effectLst/>
          </c:spPr>
          <c:invertIfNegative val="0"/>
          <c:xVal>
            <c:numRef>
              <c:f>'[results-survey411514 -- trying analysis.xlsx]Is neutral vs Would do'!$F$187:$F$211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do'!$G$187:$G$211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do'!$H$187:$H$211</c:f>
              <c:numCache>
                <c:formatCode>General</c:formatCode>
                <c:ptCount val="25"/>
                <c:pt idx="0">
                  <c:v>17</c:v>
                </c:pt>
                <c:pt idx="1">
                  <c:v>5</c:v>
                </c:pt>
                <c:pt idx="2">
                  <c:v>3</c:v>
                </c:pt>
                <c:pt idx="3">
                  <c:v>0</c:v>
                </c:pt>
                <c:pt idx="4">
                  <c:v>1</c:v>
                </c:pt>
                <c:pt idx="5">
                  <c:v>8</c:v>
                </c:pt>
                <c:pt idx="6">
                  <c:v>49</c:v>
                </c:pt>
                <c:pt idx="7">
                  <c:v>18</c:v>
                </c:pt>
                <c:pt idx="8">
                  <c:v>10</c:v>
                </c:pt>
                <c:pt idx="9">
                  <c:v>2</c:v>
                </c:pt>
                <c:pt idx="10">
                  <c:v>1</c:v>
                </c:pt>
                <c:pt idx="11">
                  <c:v>8</c:v>
                </c:pt>
                <c:pt idx="12">
                  <c:v>4</c:v>
                </c:pt>
                <c:pt idx="13">
                  <c:v>2</c:v>
                </c:pt>
                <c:pt idx="14">
                  <c:v>0</c:v>
                </c:pt>
                <c:pt idx="15">
                  <c:v>1</c:v>
                </c:pt>
                <c:pt idx="16">
                  <c:v>4</c:v>
                </c:pt>
                <c:pt idx="17">
                  <c:v>4</c:v>
                </c:pt>
                <c:pt idx="18">
                  <c:v>6</c:v>
                </c:pt>
                <c:pt idx="19">
                  <c:v>3</c:v>
                </c:pt>
                <c:pt idx="20">
                  <c:v>0</c:v>
                </c:pt>
                <c:pt idx="21">
                  <c:v>7</c:v>
                </c:pt>
                <c:pt idx="22">
                  <c:v>4</c:v>
                </c:pt>
                <c:pt idx="23">
                  <c:v>4</c:v>
                </c:pt>
                <c:pt idx="24">
                  <c:v>11</c:v>
                </c:pt>
              </c:numCache>
            </c:numRef>
          </c:bubbleSize>
          <c:bubble3D val="0"/>
          <c:extLst>
            <c:ext xmlns:c16="http://schemas.microsoft.com/office/drawing/2014/chart" uri="{C3380CC4-5D6E-409C-BE32-E72D297353CC}">
              <c16:uniqueId val="{00000000-4E7F-4526-A29F-F837CC6B377F}"/>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Indigenous Awareness Week</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067CA2">
                <a:alpha val="60000"/>
              </a:srgbClr>
            </a:solidFill>
            <a:ln>
              <a:noFill/>
            </a:ln>
            <a:effectLst/>
          </c:spPr>
          <c:invertIfNegative val="0"/>
          <c:xVal>
            <c:numRef>
              <c:f>'[results-survey411514 -- trying analysis.xlsx]Is neutral vs Would do'!$I$187:$I$211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do'!$J$187:$J$211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do'!$K$187:$K$211</c:f>
              <c:numCache>
                <c:formatCode>General</c:formatCode>
                <c:ptCount val="25"/>
                <c:pt idx="0">
                  <c:v>16</c:v>
                </c:pt>
                <c:pt idx="1">
                  <c:v>0</c:v>
                </c:pt>
                <c:pt idx="2">
                  <c:v>0</c:v>
                </c:pt>
                <c:pt idx="3">
                  <c:v>0</c:v>
                </c:pt>
                <c:pt idx="4">
                  <c:v>0</c:v>
                </c:pt>
                <c:pt idx="5">
                  <c:v>18</c:v>
                </c:pt>
                <c:pt idx="6">
                  <c:v>21</c:v>
                </c:pt>
                <c:pt idx="7">
                  <c:v>1</c:v>
                </c:pt>
                <c:pt idx="8">
                  <c:v>0</c:v>
                </c:pt>
                <c:pt idx="9">
                  <c:v>0</c:v>
                </c:pt>
                <c:pt idx="10">
                  <c:v>9</c:v>
                </c:pt>
                <c:pt idx="11">
                  <c:v>10</c:v>
                </c:pt>
                <c:pt idx="12">
                  <c:v>3</c:v>
                </c:pt>
                <c:pt idx="13">
                  <c:v>0</c:v>
                </c:pt>
                <c:pt idx="14">
                  <c:v>0</c:v>
                </c:pt>
                <c:pt idx="15">
                  <c:v>34</c:v>
                </c:pt>
                <c:pt idx="16">
                  <c:v>24</c:v>
                </c:pt>
                <c:pt idx="17">
                  <c:v>0</c:v>
                </c:pt>
                <c:pt idx="18">
                  <c:v>0</c:v>
                </c:pt>
                <c:pt idx="19">
                  <c:v>1</c:v>
                </c:pt>
                <c:pt idx="20">
                  <c:v>29</c:v>
                </c:pt>
                <c:pt idx="21">
                  <c:v>6</c:v>
                </c:pt>
                <c:pt idx="22">
                  <c:v>1</c:v>
                </c:pt>
                <c:pt idx="23">
                  <c:v>0</c:v>
                </c:pt>
                <c:pt idx="24">
                  <c:v>0</c:v>
                </c:pt>
              </c:numCache>
            </c:numRef>
          </c:bubbleSize>
          <c:bubble3D val="0"/>
          <c:extLst>
            <c:ext xmlns:c16="http://schemas.microsoft.com/office/drawing/2014/chart" uri="{C3380CC4-5D6E-409C-BE32-E72D297353CC}">
              <c16:uniqueId val="{00000000-D0CA-46AA-B761-4E06B8FE2F34}"/>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Display Pride Flag</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A31312">
                <a:alpha val="60000"/>
              </a:srgbClr>
            </a:solidFill>
            <a:ln>
              <a:noFill/>
            </a:ln>
            <a:effectLst/>
          </c:spPr>
          <c:invertIfNegative val="0"/>
          <c:xVal>
            <c:numRef>
              <c:f>'[results-survey411514 -- trying analysis.xlsx]Is neutral vs Would do'!$L$187:$L$211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do'!$M$187:$M$211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do'!$N$187:$N$211</c:f>
              <c:numCache>
                <c:formatCode>General</c:formatCode>
                <c:ptCount val="25"/>
                <c:pt idx="0">
                  <c:v>10</c:v>
                </c:pt>
                <c:pt idx="1">
                  <c:v>0</c:v>
                </c:pt>
                <c:pt idx="2">
                  <c:v>0</c:v>
                </c:pt>
                <c:pt idx="3">
                  <c:v>0</c:v>
                </c:pt>
                <c:pt idx="4">
                  <c:v>0</c:v>
                </c:pt>
                <c:pt idx="5">
                  <c:v>19</c:v>
                </c:pt>
                <c:pt idx="6">
                  <c:v>17</c:v>
                </c:pt>
                <c:pt idx="7">
                  <c:v>1</c:v>
                </c:pt>
                <c:pt idx="8">
                  <c:v>0</c:v>
                </c:pt>
                <c:pt idx="9">
                  <c:v>0</c:v>
                </c:pt>
                <c:pt idx="10">
                  <c:v>8</c:v>
                </c:pt>
                <c:pt idx="11">
                  <c:v>10</c:v>
                </c:pt>
                <c:pt idx="12">
                  <c:v>0</c:v>
                </c:pt>
                <c:pt idx="13">
                  <c:v>1</c:v>
                </c:pt>
                <c:pt idx="14">
                  <c:v>0</c:v>
                </c:pt>
                <c:pt idx="15">
                  <c:v>35</c:v>
                </c:pt>
                <c:pt idx="16">
                  <c:v>20</c:v>
                </c:pt>
                <c:pt idx="17">
                  <c:v>4</c:v>
                </c:pt>
                <c:pt idx="18">
                  <c:v>6</c:v>
                </c:pt>
                <c:pt idx="19">
                  <c:v>1</c:v>
                </c:pt>
                <c:pt idx="20">
                  <c:v>31</c:v>
                </c:pt>
                <c:pt idx="21">
                  <c:v>6</c:v>
                </c:pt>
                <c:pt idx="22">
                  <c:v>0</c:v>
                </c:pt>
                <c:pt idx="23">
                  <c:v>0</c:v>
                </c:pt>
                <c:pt idx="24">
                  <c:v>3</c:v>
                </c:pt>
              </c:numCache>
            </c:numRef>
          </c:bubbleSize>
          <c:bubble3D val="0"/>
          <c:extLst>
            <c:ext xmlns:c16="http://schemas.microsoft.com/office/drawing/2014/chart" uri="{C3380CC4-5D6E-409C-BE32-E72D297353CC}">
              <c16:uniqueId val="{00000000-F3E5-4601-9A36-DE7A410C5DFF}"/>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608251841302652"/>
          <c:y val="5.7053615696319573E-2"/>
          <c:w val="0.67835041102375548"/>
          <c:h val="0.88589276860736088"/>
        </c:manualLayout>
      </c:layout>
      <c:barChart>
        <c:barDir val="bar"/>
        <c:grouping val="clustered"/>
        <c:varyColors val="0"/>
        <c:ser>
          <c:idx val="0"/>
          <c:order val="0"/>
          <c:spPr>
            <a:solidFill>
              <a:schemeClr val="bg2">
                <a:lumMod val="75000"/>
              </a:schemeClr>
            </a:solidFill>
            <a:ln>
              <a:noFill/>
            </a:ln>
            <a:effectLst/>
          </c:spPr>
          <c:invertIfNegative val="0"/>
          <c:dLbls>
            <c:dLbl>
              <c:idx val="0"/>
              <c:tx>
                <c:rich>
                  <a:bodyPr/>
                  <a:lstStyle/>
                  <a:p>
                    <a:fld id="{86A21E02-CF86-4954-A1AD-A1C6478602C2}" type="VALUE">
                      <a:rPr lang="en-US"/>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AF8-4D2E-AFA0-4EAF09228832}"/>
                </c:ext>
              </c:extLst>
            </c:dLbl>
            <c:dLbl>
              <c:idx val="1"/>
              <c:tx>
                <c:rich>
                  <a:bodyPr/>
                  <a:lstStyle/>
                  <a:p>
                    <a:fld id="{366A6782-9197-4304-82E2-4E9E3C6834CE}" type="VALUE">
                      <a:rPr lang="en-US"/>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AF8-4D2E-AFA0-4EAF09228832}"/>
                </c:ext>
              </c:extLst>
            </c:dLbl>
            <c:dLbl>
              <c:idx val="2"/>
              <c:tx>
                <c:rich>
                  <a:bodyPr/>
                  <a:lstStyle/>
                  <a:p>
                    <a:fld id="{89F2ABE1-6A8B-4B81-A679-44720C43E652}" type="VALUE">
                      <a:rPr lang="en-US"/>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AF8-4D2E-AFA0-4EAF09228832}"/>
                </c:ext>
              </c:extLst>
            </c:dLbl>
            <c:dLbl>
              <c:idx val="3"/>
              <c:tx>
                <c:rich>
                  <a:bodyPr/>
                  <a:lstStyle/>
                  <a:p>
                    <a:fld id="{2B28DB1C-65C4-4283-A671-2A843BF7D6A3}" type="VALUE">
                      <a:rPr lang="en-US"/>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AF8-4D2E-AFA0-4EAF09228832}"/>
                </c:ext>
              </c:extLst>
            </c:dLbl>
            <c:numFmt formatCode="@"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in'!$G$276:$J$276</c:f>
              <c:strCache>
                <c:ptCount val="4"/>
                <c:pt idx="0">
                  <c:v>Lacking bias</c:v>
                </c:pt>
                <c:pt idx="1">
                  <c:v>Being objective</c:v>
                </c:pt>
                <c:pt idx="2">
                  <c:v>Not expressing opinions</c:v>
                </c:pt>
                <c:pt idx="3">
                  <c:v>Not taking sides on an issue</c:v>
                </c:pt>
              </c:strCache>
            </c:strRef>
          </c:cat>
          <c:val>
            <c:numRef>
              <c:f>'[results-survey411514 -- trying analysis.xlsx]Attitudes Towards Neutrality in'!$G$282:$J$282</c:f>
              <c:numCache>
                <c:formatCode>0</c:formatCode>
                <c:ptCount val="4"/>
                <c:pt idx="0">
                  <c:v>9</c:v>
                </c:pt>
                <c:pt idx="1">
                  <c:v>18</c:v>
                </c:pt>
                <c:pt idx="2">
                  <c:v>13</c:v>
                </c:pt>
                <c:pt idx="3">
                  <c:v>17</c:v>
                </c:pt>
              </c:numCache>
            </c:numRef>
          </c:val>
          <c:extLst>
            <c:ext xmlns:c16="http://schemas.microsoft.com/office/drawing/2014/chart" uri="{C3380CC4-5D6E-409C-BE32-E72D297353CC}">
              <c16:uniqueId val="{00000004-BAF8-4D2E-AFA0-4EAF09228832}"/>
            </c:ext>
          </c:extLst>
        </c:ser>
        <c:dLbls>
          <c:dLblPos val="outEnd"/>
          <c:showLegendKey val="0"/>
          <c:showVal val="1"/>
          <c:showCatName val="0"/>
          <c:showSerName val="0"/>
          <c:showPercent val="0"/>
          <c:showBubbleSize val="0"/>
        </c:dLbls>
        <c:gapWidth val="182"/>
        <c:axId val="875058896"/>
        <c:axId val="875058416"/>
      </c:barChart>
      <c:catAx>
        <c:axId val="875058896"/>
        <c:scaling>
          <c:orientation val="minMax"/>
        </c:scaling>
        <c:delete val="1"/>
        <c:axPos val="l"/>
        <c:numFmt formatCode="General" sourceLinked="1"/>
        <c:majorTickMark val="out"/>
        <c:minorTickMark val="none"/>
        <c:tickLblPos val="nextTo"/>
        <c:crossAx val="875058416"/>
        <c:crosses val="autoZero"/>
        <c:auto val="1"/>
        <c:lblAlgn val="ctr"/>
        <c:lblOffset val="100"/>
        <c:noMultiLvlLbl val="0"/>
      </c:catAx>
      <c:valAx>
        <c:axId val="875058416"/>
        <c:scaling>
          <c:orientation val="minMax"/>
        </c:scaling>
        <c:delete val="1"/>
        <c:axPos val="b"/>
        <c:numFmt formatCode="0" sourceLinked="1"/>
        <c:majorTickMark val="out"/>
        <c:minorTickMark val="none"/>
        <c:tickLblPos val="nextTo"/>
        <c:crossAx val="875058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Information about building bombs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493456">
                <a:alpha val="60000"/>
              </a:srgbClr>
            </a:solidFill>
            <a:ln>
              <a:noFill/>
            </a:ln>
            <a:effectLst/>
          </c:spPr>
          <c:invertIfNegative val="0"/>
          <c:xVal>
            <c:numRef>
              <c:f>'[results-survey411514 -- trying analysis.xlsx]Is neutral vs Would do'!$O$187:$O$211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do'!$P$187:$P$211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do'!$Q$187:$Q$211</c:f>
              <c:numCache>
                <c:formatCode>General</c:formatCode>
                <c:ptCount val="25"/>
                <c:pt idx="0">
                  <c:v>6</c:v>
                </c:pt>
                <c:pt idx="1">
                  <c:v>9</c:v>
                </c:pt>
                <c:pt idx="2">
                  <c:v>2</c:v>
                </c:pt>
                <c:pt idx="3">
                  <c:v>0</c:v>
                </c:pt>
                <c:pt idx="4">
                  <c:v>0</c:v>
                </c:pt>
                <c:pt idx="5">
                  <c:v>4</c:v>
                </c:pt>
                <c:pt idx="6">
                  <c:v>21</c:v>
                </c:pt>
                <c:pt idx="7">
                  <c:v>7</c:v>
                </c:pt>
                <c:pt idx="8">
                  <c:v>7</c:v>
                </c:pt>
                <c:pt idx="9">
                  <c:v>2</c:v>
                </c:pt>
                <c:pt idx="10">
                  <c:v>0</c:v>
                </c:pt>
                <c:pt idx="11">
                  <c:v>16</c:v>
                </c:pt>
                <c:pt idx="12">
                  <c:v>13</c:v>
                </c:pt>
                <c:pt idx="13">
                  <c:v>7</c:v>
                </c:pt>
                <c:pt idx="14">
                  <c:v>0</c:v>
                </c:pt>
                <c:pt idx="15">
                  <c:v>0</c:v>
                </c:pt>
                <c:pt idx="16">
                  <c:v>6</c:v>
                </c:pt>
                <c:pt idx="17">
                  <c:v>9</c:v>
                </c:pt>
                <c:pt idx="18">
                  <c:v>8</c:v>
                </c:pt>
                <c:pt idx="19">
                  <c:v>10</c:v>
                </c:pt>
                <c:pt idx="20">
                  <c:v>3</c:v>
                </c:pt>
                <c:pt idx="21">
                  <c:v>7</c:v>
                </c:pt>
                <c:pt idx="22">
                  <c:v>6</c:v>
                </c:pt>
                <c:pt idx="23">
                  <c:v>5</c:v>
                </c:pt>
                <c:pt idx="24">
                  <c:v>19</c:v>
                </c:pt>
              </c:numCache>
            </c:numRef>
          </c:bubbleSize>
          <c:bubble3D val="0"/>
          <c:extLst>
            <c:ext xmlns:c16="http://schemas.microsoft.com/office/drawing/2014/chart" uri="{C3380CC4-5D6E-409C-BE32-E72D297353CC}">
              <c16:uniqueId val="{00000000-291A-4A05-8CB0-E4E47B0B0653}"/>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ubbleChart>
        <c:varyColors val="0"/>
        <c:ser>
          <c:idx val="0"/>
          <c:order val="0"/>
          <c:spPr>
            <a:solidFill>
              <a:sysClr val="window" lastClr="FFFFFF">
                <a:alpha val="0"/>
              </a:sysClr>
            </a:solidFill>
            <a:ln>
              <a:noFill/>
            </a:ln>
            <a:effectLst/>
          </c:spPr>
          <c:invertIfNegative val="0"/>
          <c:xVal>
            <c:numRef>
              <c:f>'[results-survey411514 -- trying analysis.xlsx]Is neutral vs Would do'!$I$187:$I$211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do'!$J$187:$J$211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do'!$K$187:$K$211</c:f>
              <c:numCache>
                <c:formatCode>General</c:formatCode>
                <c:ptCount val="25"/>
                <c:pt idx="0">
                  <c:v>16</c:v>
                </c:pt>
                <c:pt idx="1">
                  <c:v>0</c:v>
                </c:pt>
                <c:pt idx="2">
                  <c:v>0</c:v>
                </c:pt>
                <c:pt idx="3">
                  <c:v>0</c:v>
                </c:pt>
                <c:pt idx="4">
                  <c:v>0</c:v>
                </c:pt>
                <c:pt idx="5">
                  <c:v>18</c:v>
                </c:pt>
                <c:pt idx="6">
                  <c:v>21</c:v>
                </c:pt>
                <c:pt idx="7">
                  <c:v>1</c:v>
                </c:pt>
                <c:pt idx="8">
                  <c:v>0</c:v>
                </c:pt>
                <c:pt idx="9">
                  <c:v>0</c:v>
                </c:pt>
                <c:pt idx="10">
                  <c:v>9</c:v>
                </c:pt>
                <c:pt idx="11">
                  <c:v>10</c:v>
                </c:pt>
                <c:pt idx="12">
                  <c:v>3</c:v>
                </c:pt>
                <c:pt idx="13">
                  <c:v>0</c:v>
                </c:pt>
                <c:pt idx="14">
                  <c:v>0</c:v>
                </c:pt>
                <c:pt idx="15">
                  <c:v>34</c:v>
                </c:pt>
                <c:pt idx="16">
                  <c:v>24</c:v>
                </c:pt>
                <c:pt idx="17">
                  <c:v>0</c:v>
                </c:pt>
                <c:pt idx="18">
                  <c:v>0</c:v>
                </c:pt>
                <c:pt idx="19">
                  <c:v>1</c:v>
                </c:pt>
                <c:pt idx="20">
                  <c:v>29</c:v>
                </c:pt>
                <c:pt idx="21">
                  <c:v>6</c:v>
                </c:pt>
                <c:pt idx="22">
                  <c:v>1</c:v>
                </c:pt>
                <c:pt idx="23">
                  <c:v>0</c:v>
                </c:pt>
                <c:pt idx="24">
                  <c:v>0</c:v>
                </c:pt>
              </c:numCache>
            </c:numRef>
          </c:bubbleSize>
          <c:bubble3D val="0"/>
          <c:extLst>
            <c:ext xmlns:c16="http://schemas.microsoft.com/office/drawing/2014/chart" uri="{C3380CC4-5D6E-409C-BE32-E72D297353CC}">
              <c16:uniqueId val="{00000000-1FD2-4EFA-B643-4243FCB680EC}"/>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dirty="0">
                <a:solidFill>
                  <a:srgbClr val="000000"/>
                </a:solidFill>
              </a:rPr>
              <a:t>Renting a room to white supremacists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1E753B">
                <a:alpha val="60000"/>
              </a:srgbClr>
            </a:solidFill>
            <a:ln>
              <a:noFill/>
            </a:ln>
            <a:effectLst/>
          </c:spPr>
          <c:invertIfNegative val="0"/>
          <c:xVal>
            <c:numRef>
              <c:f>'[results-survey411514 -- trying analysis.xlsx]Is neutral vs Would do'!$A$215:$A$239</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do'!$B$215:$B$239</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do'!$C$215:$C$239</c:f>
              <c:numCache>
                <c:formatCode>General</c:formatCode>
                <c:ptCount val="25"/>
                <c:pt idx="0">
                  <c:v>6</c:v>
                </c:pt>
                <c:pt idx="1">
                  <c:v>2</c:v>
                </c:pt>
                <c:pt idx="2">
                  <c:v>2</c:v>
                </c:pt>
                <c:pt idx="3">
                  <c:v>1</c:v>
                </c:pt>
                <c:pt idx="4">
                  <c:v>4</c:v>
                </c:pt>
                <c:pt idx="5">
                  <c:v>0</c:v>
                </c:pt>
                <c:pt idx="6">
                  <c:v>10</c:v>
                </c:pt>
                <c:pt idx="7">
                  <c:v>4</c:v>
                </c:pt>
                <c:pt idx="8">
                  <c:v>9</c:v>
                </c:pt>
                <c:pt idx="9">
                  <c:v>15</c:v>
                </c:pt>
                <c:pt idx="10">
                  <c:v>0</c:v>
                </c:pt>
                <c:pt idx="11">
                  <c:v>1</c:v>
                </c:pt>
                <c:pt idx="12">
                  <c:v>5</c:v>
                </c:pt>
                <c:pt idx="13">
                  <c:v>2</c:v>
                </c:pt>
                <c:pt idx="14">
                  <c:v>1</c:v>
                </c:pt>
                <c:pt idx="15">
                  <c:v>0</c:v>
                </c:pt>
                <c:pt idx="16">
                  <c:v>0</c:v>
                </c:pt>
                <c:pt idx="17">
                  <c:v>3</c:v>
                </c:pt>
                <c:pt idx="18">
                  <c:v>19</c:v>
                </c:pt>
                <c:pt idx="19">
                  <c:v>22</c:v>
                </c:pt>
                <c:pt idx="20">
                  <c:v>0</c:v>
                </c:pt>
                <c:pt idx="21">
                  <c:v>0</c:v>
                </c:pt>
                <c:pt idx="22">
                  <c:v>1</c:v>
                </c:pt>
                <c:pt idx="23">
                  <c:v>5</c:v>
                </c:pt>
                <c:pt idx="24">
                  <c:v>59</c:v>
                </c:pt>
              </c:numCache>
            </c:numRef>
          </c:bubbleSize>
          <c:bubble3D val="0"/>
          <c:extLst>
            <c:ext xmlns:c16="http://schemas.microsoft.com/office/drawing/2014/chart" uri="{C3380CC4-5D6E-409C-BE32-E72D297353CC}">
              <c16:uniqueId val="{00000000-828B-4D0E-B0F5-90DA55292CBC}"/>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Buy prolife and prochoice books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FDB913">
                <a:alpha val="60000"/>
              </a:srgbClr>
            </a:solidFill>
            <a:ln>
              <a:noFill/>
            </a:ln>
            <a:effectLst/>
          </c:spPr>
          <c:invertIfNegative val="0"/>
          <c:xVal>
            <c:numRef>
              <c:f>'[results-survey411514 -- trying analysis.xlsx]Is neutral vs Would do'!$F$187:$F$211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do'!$G$187:$G$211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do'!$H$187:$H$211</c:f>
              <c:numCache>
                <c:formatCode>General</c:formatCode>
                <c:ptCount val="25"/>
                <c:pt idx="0">
                  <c:v>17</c:v>
                </c:pt>
                <c:pt idx="1">
                  <c:v>5</c:v>
                </c:pt>
                <c:pt idx="2">
                  <c:v>3</c:v>
                </c:pt>
                <c:pt idx="3">
                  <c:v>0</c:v>
                </c:pt>
                <c:pt idx="4">
                  <c:v>1</c:v>
                </c:pt>
                <c:pt idx="5">
                  <c:v>8</c:v>
                </c:pt>
                <c:pt idx="6">
                  <c:v>49</c:v>
                </c:pt>
                <c:pt idx="7">
                  <c:v>18</c:v>
                </c:pt>
                <c:pt idx="8">
                  <c:v>10</c:v>
                </c:pt>
                <c:pt idx="9">
                  <c:v>2</c:v>
                </c:pt>
                <c:pt idx="10">
                  <c:v>1</c:v>
                </c:pt>
                <c:pt idx="11">
                  <c:v>8</c:v>
                </c:pt>
                <c:pt idx="12">
                  <c:v>4</c:v>
                </c:pt>
                <c:pt idx="13">
                  <c:v>2</c:v>
                </c:pt>
                <c:pt idx="14">
                  <c:v>0</c:v>
                </c:pt>
                <c:pt idx="15">
                  <c:v>1</c:v>
                </c:pt>
                <c:pt idx="16">
                  <c:v>4</c:v>
                </c:pt>
                <c:pt idx="17">
                  <c:v>4</c:v>
                </c:pt>
                <c:pt idx="18">
                  <c:v>6</c:v>
                </c:pt>
                <c:pt idx="19">
                  <c:v>3</c:v>
                </c:pt>
                <c:pt idx="20">
                  <c:v>0</c:v>
                </c:pt>
                <c:pt idx="21">
                  <c:v>7</c:v>
                </c:pt>
                <c:pt idx="22">
                  <c:v>4</c:v>
                </c:pt>
                <c:pt idx="23">
                  <c:v>4</c:v>
                </c:pt>
                <c:pt idx="24">
                  <c:v>11</c:v>
                </c:pt>
              </c:numCache>
            </c:numRef>
          </c:bubbleSize>
          <c:bubble3D val="0"/>
          <c:extLst>
            <c:ext xmlns:c16="http://schemas.microsoft.com/office/drawing/2014/chart" uri="{C3380CC4-5D6E-409C-BE32-E72D297353CC}">
              <c16:uniqueId val="{00000000-4E7F-4526-A29F-F837CC6B377F}"/>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Indigenous Awareness Week</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067CA2">
                <a:alpha val="60000"/>
              </a:srgbClr>
            </a:solidFill>
            <a:ln>
              <a:noFill/>
            </a:ln>
            <a:effectLst/>
          </c:spPr>
          <c:invertIfNegative val="0"/>
          <c:xVal>
            <c:numRef>
              <c:f>'[results-survey411514 -- trying analysis.xlsx]Is neutral vs Would do'!$I$187:$I$211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do'!$J$187:$J$211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do'!$K$187:$K$211</c:f>
              <c:numCache>
                <c:formatCode>General</c:formatCode>
                <c:ptCount val="25"/>
                <c:pt idx="0">
                  <c:v>16</c:v>
                </c:pt>
                <c:pt idx="1">
                  <c:v>0</c:v>
                </c:pt>
                <c:pt idx="2">
                  <c:v>0</c:v>
                </c:pt>
                <c:pt idx="3">
                  <c:v>0</c:v>
                </c:pt>
                <c:pt idx="4">
                  <c:v>0</c:v>
                </c:pt>
                <c:pt idx="5">
                  <c:v>18</c:v>
                </c:pt>
                <c:pt idx="6">
                  <c:v>21</c:v>
                </c:pt>
                <c:pt idx="7">
                  <c:v>1</c:v>
                </c:pt>
                <c:pt idx="8">
                  <c:v>0</c:v>
                </c:pt>
                <c:pt idx="9">
                  <c:v>0</c:v>
                </c:pt>
                <c:pt idx="10">
                  <c:v>9</c:v>
                </c:pt>
                <c:pt idx="11">
                  <c:v>10</c:v>
                </c:pt>
                <c:pt idx="12">
                  <c:v>3</c:v>
                </c:pt>
                <c:pt idx="13">
                  <c:v>0</c:v>
                </c:pt>
                <c:pt idx="14">
                  <c:v>0</c:v>
                </c:pt>
                <c:pt idx="15">
                  <c:v>34</c:v>
                </c:pt>
                <c:pt idx="16">
                  <c:v>24</c:v>
                </c:pt>
                <c:pt idx="17">
                  <c:v>0</c:v>
                </c:pt>
                <c:pt idx="18">
                  <c:v>0</c:v>
                </c:pt>
                <c:pt idx="19">
                  <c:v>1</c:v>
                </c:pt>
                <c:pt idx="20">
                  <c:v>29</c:v>
                </c:pt>
                <c:pt idx="21">
                  <c:v>6</c:v>
                </c:pt>
                <c:pt idx="22">
                  <c:v>1</c:v>
                </c:pt>
                <c:pt idx="23">
                  <c:v>0</c:v>
                </c:pt>
                <c:pt idx="24">
                  <c:v>0</c:v>
                </c:pt>
              </c:numCache>
            </c:numRef>
          </c:bubbleSize>
          <c:bubble3D val="0"/>
          <c:extLst>
            <c:ext xmlns:c16="http://schemas.microsoft.com/office/drawing/2014/chart" uri="{C3380CC4-5D6E-409C-BE32-E72D297353CC}">
              <c16:uniqueId val="{00000000-D0CA-46AA-B761-4E06B8FE2F34}"/>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Display Pride Flag</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A31312">
                <a:alpha val="60000"/>
              </a:srgbClr>
            </a:solidFill>
            <a:ln>
              <a:noFill/>
            </a:ln>
            <a:effectLst/>
          </c:spPr>
          <c:invertIfNegative val="0"/>
          <c:xVal>
            <c:numRef>
              <c:f>'[results-survey411514 -- trying analysis.xlsx]Is neutral vs Would do'!$L$187:$L$211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do'!$M$187:$M$211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do'!$N$187:$N$211</c:f>
              <c:numCache>
                <c:formatCode>General</c:formatCode>
                <c:ptCount val="25"/>
                <c:pt idx="0">
                  <c:v>10</c:v>
                </c:pt>
                <c:pt idx="1">
                  <c:v>0</c:v>
                </c:pt>
                <c:pt idx="2">
                  <c:v>0</c:v>
                </c:pt>
                <c:pt idx="3">
                  <c:v>0</c:v>
                </c:pt>
                <c:pt idx="4">
                  <c:v>0</c:v>
                </c:pt>
                <c:pt idx="5">
                  <c:v>19</c:v>
                </c:pt>
                <c:pt idx="6">
                  <c:v>17</c:v>
                </c:pt>
                <c:pt idx="7">
                  <c:v>1</c:v>
                </c:pt>
                <c:pt idx="8">
                  <c:v>0</c:v>
                </c:pt>
                <c:pt idx="9">
                  <c:v>0</c:v>
                </c:pt>
                <c:pt idx="10">
                  <c:v>8</c:v>
                </c:pt>
                <c:pt idx="11">
                  <c:v>10</c:v>
                </c:pt>
                <c:pt idx="12">
                  <c:v>0</c:v>
                </c:pt>
                <c:pt idx="13">
                  <c:v>1</c:v>
                </c:pt>
                <c:pt idx="14">
                  <c:v>0</c:v>
                </c:pt>
                <c:pt idx="15">
                  <c:v>35</c:v>
                </c:pt>
                <c:pt idx="16">
                  <c:v>20</c:v>
                </c:pt>
                <c:pt idx="17">
                  <c:v>4</c:v>
                </c:pt>
                <c:pt idx="18">
                  <c:v>6</c:v>
                </c:pt>
                <c:pt idx="19">
                  <c:v>1</c:v>
                </c:pt>
                <c:pt idx="20">
                  <c:v>31</c:v>
                </c:pt>
                <c:pt idx="21">
                  <c:v>6</c:v>
                </c:pt>
                <c:pt idx="22">
                  <c:v>0</c:v>
                </c:pt>
                <c:pt idx="23">
                  <c:v>0</c:v>
                </c:pt>
                <c:pt idx="24">
                  <c:v>3</c:v>
                </c:pt>
              </c:numCache>
            </c:numRef>
          </c:bubbleSize>
          <c:bubble3D val="0"/>
          <c:extLst>
            <c:ext xmlns:c16="http://schemas.microsoft.com/office/drawing/2014/chart" uri="{C3380CC4-5D6E-409C-BE32-E72D297353CC}">
              <c16:uniqueId val="{00000000-F3E5-4601-9A36-DE7A410C5DFF}"/>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Information about building bombs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493456">
                <a:alpha val="60000"/>
              </a:srgbClr>
            </a:solidFill>
            <a:ln>
              <a:noFill/>
            </a:ln>
            <a:effectLst/>
          </c:spPr>
          <c:invertIfNegative val="0"/>
          <c:xVal>
            <c:numRef>
              <c:f>'[results-survey411514 -- trying analysis.xlsx]Is neutral vs Would do'!$O$187:$O$211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do'!$P$187:$P$211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do'!$Q$187:$Q$211</c:f>
              <c:numCache>
                <c:formatCode>General</c:formatCode>
                <c:ptCount val="25"/>
                <c:pt idx="0">
                  <c:v>6</c:v>
                </c:pt>
                <c:pt idx="1">
                  <c:v>9</c:v>
                </c:pt>
                <c:pt idx="2">
                  <c:v>2</c:v>
                </c:pt>
                <c:pt idx="3">
                  <c:v>0</c:v>
                </c:pt>
                <c:pt idx="4">
                  <c:v>0</c:v>
                </c:pt>
                <c:pt idx="5">
                  <c:v>4</c:v>
                </c:pt>
                <c:pt idx="6">
                  <c:v>21</c:v>
                </c:pt>
                <c:pt idx="7">
                  <c:v>7</c:v>
                </c:pt>
                <c:pt idx="8">
                  <c:v>7</c:v>
                </c:pt>
                <c:pt idx="9">
                  <c:v>2</c:v>
                </c:pt>
                <c:pt idx="10">
                  <c:v>0</c:v>
                </c:pt>
                <c:pt idx="11">
                  <c:v>16</c:v>
                </c:pt>
                <c:pt idx="12">
                  <c:v>13</c:v>
                </c:pt>
                <c:pt idx="13">
                  <c:v>7</c:v>
                </c:pt>
                <c:pt idx="14">
                  <c:v>0</c:v>
                </c:pt>
                <c:pt idx="15">
                  <c:v>0</c:v>
                </c:pt>
                <c:pt idx="16">
                  <c:v>6</c:v>
                </c:pt>
                <c:pt idx="17">
                  <c:v>9</c:v>
                </c:pt>
                <c:pt idx="18">
                  <c:v>8</c:v>
                </c:pt>
                <c:pt idx="19">
                  <c:v>10</c:v>
                </c:pt>
                <c:pt idx="20">
                  <c:v>3</c:v>
                </c:pt>
                <c:pt idx="21">
                  <c:v>7</c:v>
                </c:pt>
                <c:pt idx="22">
                  <c:v>6</c:v>
                </c:pt>
                <c:pt idx="23">
                  <c:v>5</c:v>
                </c:pt>
                <c:pt idx="24">
                  <c:v>19</c:v>
                </c:pt>
              </c:numCache>
            </c:numRef>
          </c:bubbleSize>
          <c:bubble3D val="0"/>
          <c:extLst>
            <c:ext xmlns:c16="http://schemas.microsoft.com/office/drawing/2014/chart" uri="{C3380CC4-5D6E-409C-BE32-E72D297353CC}">
              <c16:uniqueId val="{00000000-291A-4A05-8CB0-E4E47B0B0653}"/>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ubbleChart>
        <c:varyColors val="0"/>
        <c:ser>
          <c:idx val="0"/>
          <c:order val="0"/>
          <c:spPr>
            <a:solidFill>
              <a:sysClr val="window" lastClr="FFFFFF">
                <a:alpha val="0"/>
              </a:sysClr>
            </a:solidFill>
            <a:ln>
              <a:noFill/>
            </a:ln>
            <a:effectLst/>
          </c:spPr>
          <c:invertIfNegative val="0"/>
          <c:xVal>
            <c:numRef>
              <c:f>'[results-survey411514 -- trying analysis.xlsx]Is neutral vs Would do'!$I$187:$I$211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do'!$J$187:$J$211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do'!$K$187:$K$211</c:f>
              <c:numCache>
                <c:formatCode>General</c:formatCode>
                <c:ptCount val="25"/>
                <c:pt idx="0">
                  <c:v>16</c:v>
                </c:pt>
                <c:pt idx="1">
                  <c:v>0</c:v>
                </c:pt>
                <c:pt idx="2">
                  <c:v>0</c:v>
                </c:pt>
                <c:pt idx="3">
                  <c:v>0</c:v>
                </c:pt>
                <c:pt idx="4">
                  <c:v>0</c:v>
                </c:pt>
                <c:pt idx="5">
                  <c:v>18</c:v>
                </c:pt>
                <c:pt idx="6">
                  <c:v>21</c:v>
                </c:pt>
                <c:pt idx="7">
                  <c:v>1</c:v>
                </c:pt>
                <c:pt idx="8">
                  <c:v>0</c:v>
                </c:pt>
                <c:pt idx="9">
                  <c:v>0</c:v>
                </c:pt>
                <c:pt idx="10">
                  <c:v>9</c:v>
                </c:pt>
                <c:pt idx="11">
                  <c:v>10</c:v>
                </c:pt>
                <c:pt idx="12">
                  <c:v>3</c:v>
                </c:pt>
                <c:pt idx="13">
                  <c:v>0</c:v>
                </c:pt>
                <c:pt idx="14">
                  <c:v>0</c:v>
                </c:pt>
                <c:pt idx="15">
                  <c:v>34</c:v>
                </c:pt>
                <c:pt idx="16">
                  <c:v>24</c:v>
                </c:pt>
                <c:pt idx="17">
                  <c:v>0</c:v>
                </c:pt>
                <c:pt idx="18">
                  <c:v>0</c:v>
                </c:pt>
                <c:pt idx="19">
                  <c:v>1</c:v>
                </c:pt>
                <c:pt idx="20">
                  <c:v>29</c:v>
                </c:pt>
                <c:pt idx="21">
                  <c:v>6</c:v>
                </c:pt>
                <c:pt idx="22">
                  <c:v>1</c:v>
                </c:pt>
                <c:pt idx="23">
                  <c:v>0</c:v>
                </c:pt>
                <c:pt idx="24">
                  <c:v>0</c:v>
                </c:pt>
              </c:numCache>
            </c:numRef>
          </c:bubbleSize>
          <c:bubble3D val="0"/>
          <c:extLst>
            <c:ext xmlns:c16="http://schemas.microsoft.com/office/drawing/2014/chart" uri="{C3380CC4-5D6E-409C-BE32-E72D297353CC}">
              <c16:uniqueId val="{00000000-1FD2-4EFA-B643-4243FCB680EC}"/>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dirty="0">
                <a:solidFill>
                  <a:srgbClr val="000000"/>
                </a:solidFill>
              </a:rPr>
              <a:t>Renting a room to white supremacists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1E753B">
                <a:alpha val="60000"/>
              </a:srgbClr>
            </a:solidFill>
            <a:ln>
              <a:noFill/>
            </a:ln>
            <a:effectLst/>
          </c:spPr>
          <c:invertIfNegative val="0"/>
          <c:xVal>
            <c:numRef>
              <c:f>'[results-survey411514 -- trying analysis.xlsx]Is neutral vs Would do'!$A$215:$A$239</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do'!$B$215:$B$239</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do'!$C$215:$C$239</c:f>
              <c:numCache>
                <c:formatCode>General</c:formatCode>
                <c:ptCount val="25"/>
                <c:pt idx="0">
                  <c:v>6</c:v>
                </c:pt>
                <c:pt idx="1">
                  <c:v>2</c:v>
                </c:pt>
                <c:pt idx="2">
                  <c:v>2</c:v>
                </c:pt>
                <c:pt idx="3">
                  <c:v>1</c:v>
                </c:pt>
                <c:pt idx="4">
                  <c:v>4</c:v>
                </c:pt>
                <c:pt idx="5">
                  <c:v>0</c:v>
                </c:pt>
                <c:pt idx="6">
                  <c:v>10</c:v>
                </c:pt>
                <c:pt idx="7">
                  <c:v>4</c:v>
                </c:pt>
                <c:pt idx="8">
                  <c:v>9</c:v>
                </c:pt>
                <c:pt idx="9">
                  <c:v>15</c:v>
                </c:pt>
                <c:pt idx="10">
                  <c:v>0</c:v>
                </c:pt>
                <c:pt idx="11">
                  <c:v>1</c:v>
                </c:pt>
                <c:pt idx="12">
                  <c:v>5</c:v>
                </c:pt>
                <c:pt idx="13">
                  <c:v>2</c:v>
                </c:pt>
                <c:pt idx="14">
                  <c:v>1</c:v>
                </c:pt>
                <c:pt idx="15">
                  <c:v>0</c:v>
                </c:pt>
                <c:pt idx="16">
                  <c:v>0</c:v>
                </c:pt>
                <c:pt idx="17">
                  <c:v>3</c:v>
                </c:pt>
                <c:pt idx="18">
                  <c:v>19</c:v>
                </c:pt>
                <c:pt idx="19">
                  <c:v>22</c:v>
                </c:pt>
                <c:pt idx="20">
                  <c:v>0</c:v>
                </c:pt>
                <c:pt idx="21">
                  <c:v>0</c:v>
                </c:pt>
                <c:pt idx="22">
                  <c:v>1</c:v>
                </c:pt>
                <c:pt idx="23">
                  <c:v>5</c:v>
                </c:pt>
                <c:pt idx="24">
                  <c:v>59</c:v>
                </c:pt>
              </c:numCache>
            </c:numRef>
          </c:bubbleSize>
          <c:bubble3D val="0"/>
          <c:extLst>
            <c:ext xmlns:c16="http://schemas.microsoft.com/office/drawing/2014/chart" uri="{C3380CC4-5D6E-409C-BE32-E72D297353CC}">
              <c16:uniqueId val="{00000000-828B-4D0E-B0F5-90DA55292CBC}"/>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Buy prolife and prochoice books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FDB913">
                <a:alpha val="60000"/>
              </a:srgbClr>
            </a:solidFill>
            <a:ln>
              <a:noFill/>
            </a:ln>
            <a:effectLst/>
          </c:spPr>
          <c:invertIfNegative val="0"/>
          <c:xVal>
            <c:numRef>
              <c:f>'[results-survey411514 -- trying analysis.xlsx]Is neutral vs Would do'!$F$187:$F$211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do'!$G$187:$G$211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do'!$H$187:$H$211</c:f>
              <c:numCache>
                <c:formatCode>General</c:formatCode>
                <c:ptCount val="25"/>
                <c:pt idx="0">
                  <c:v>17</c:v>
                </c:pt>
                <c:pt idx="1">
                  <c:v>5</c:v>
                </c:pt>
                <c:pt idx="2">
                  <c:v>3</c:v>
                </c:pt>
                <c:pt idx="3">
                  <c:v>0</c:v>
                </c:pt>
                <c:pt idx="4">
                  <c:v>1</c:v>
                </c:pt>
                <c:pt idx="5">
                  <c:v>8</c:v>
                </c:pt>
                <c:pt idx="6">
                  <c:v>49</c:v>
                </c:pt>
                <c:pt idx="7">
                  <c:v>18</c:v>
                </c:pt>
                <c:pt idx="8">
                  <c:v>10</c:v>
                </c:pt>
                <c:pt idx="9">
                  <c:v>2</c:v>
                </c:pt>
                <c:pt idx="10">
                  <c:v>1</c:v>
                </c:pt>
                <c:pt idx="11">
                  <c:v>8</c:v>
                </c:pt>
                <c:pt idx="12">
                  <c:v>4</c:v>
                </c:pt>
                <c:pt idx="13">
                  <c:v>2</c:v>
                </c:pt>
                <c:pt idx="14">
                  <c:v>0</c:v>
                </c:pt>
                <c:pt idx="15">
                  <c:v>1</c:v>
                </c:pt>
                <c:pt idx="16">
                  <c:v>4</c:v>
                </c:pt>
                <c:pt idx="17">
                  <c:v>4</c:v>
                </c:pt>
                <c:pt idx="18">
                  <c:v>6</c:v>
                </c:pt>
                <c:pt idx="19">
                  <c:v>3</c:v>
                </c:pt>
                <c:pt idx="20">
                  <c:v>0</c:v>
                </c:pt>
                <c:pt idx="21">
                  <c:v>7</c:v>
                </c:pt>
                <c:pt idx="22">
                  <c:v>4</c:v>
                </c:pt>
                <c:pt idx="23">
                  <c:v>4</c:v>
                </c:pt>
                <c:pt idx="24">
                  <c:v>11</c:v>
                </c:pt>
              </c:numCache>
            </c:numRef>
          </c:bubbleSize>
          <c:bubble3D val="0"/>
          <c:extLst>
            <c:ext xmlns:c16="http://schemas.microsoft.com/office/drawing/2014/chart" uri="{C3380CC4-5D6E-409C-BE32-E72D297353CC}">
              <c16:uniqueId val="{00000000-4E7F-4526-A29F-F837CC6B377F}"/>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822857397942561"/>
          <c:y val="3.0244929806648949E-2"/>
          <c:w val="0.53738920612897934"/>
          <c:h val="0.75943611500087904"/>
        </c:manualLayout>
      </c:layout>
      <c:barChart>
        <c:barDir val="bar"/>
        <c:grouping val="stacked"/>
        <c:varyColors val="0"/>
        <c:ser>
          <c:idx val="1"/>
          <c:order val="0"/>
          <c:tx>
            <c:strRef>
              <c:f>'[results-survey411514 -- trying analysis.xlsx]Attitudes Towards Neutrality in'!$I$242</c:f>
              <c:strCache>
                <c:ptCount val="1"/>
                <c:pt idx="0">
                  <c:v>Agree</c:v>
                </c:pt>
              </c:strCache>
            </c:strRef>
          </c:tx>
          <c:spPr>
            <a:solidFill>
              <a:schemeClr val="accent6">
                <a:lumMod val="60000"/>
                <a:lumOff val="40000"/>
              </a:schemeClr>
            </a:solidFill>
            <a:ln>
              <a:noFill/>
            </a:ln>
            <a:effectLst/>
          </c:spPr>
          <c:invertIfNegative val="0"/>
          <c:cat>
            <c:strRef>
              <c:f>'[results-survey411514 -- trying analysis.xlsx]Attitudes Towards Neutrality in'!$J$241:$P$241</c:f>
              <c:strCache>
                <c:ptCount val="3"/>
                <c:pt idx="0">
                  <c:v>Neutrality is possible.</c:v>
                </c:pt>
                <c:pt idx="1">
                  <c:v>Neutrality is compatible with other library values and goals</c:v>
                </c:pt>
                <c:pt idx="2">
                  <c:v>Neutrality promotes balanced collections and access to information</c:v>
                </c:pt>
              </c:strCache>
              <c:extLst/>
            </c:strRef>
          </c:cat>
          <c:val>
            <c:numRef>
              <c:f>'[results-survey411514 -- trying analysis.xlsx]Attitudes Towards Neutrality in'!$J$242:$P$242</c:f>
              <c:numCache>
                <c:formatCode>0</c:formatCode>
                <c:ptCount val="3"/>
                <c:pt idx="0">
                  <c:v>18.435754189944134</c:v>
                </c:pt>
                <c:pt idx="1">
                  <c:v>20.11173184357542</c:v>
                </c:pt>
                <c:pt idx="2">
                  <c:v>23.463687150837988</c:v>
                </c:pt>
              </c:numCache>
              <c:extLst/>
            </c:numRef>
          </c:val>
          <c:extLst>
            <c:ext xmlns:c16="http://schemas.microsoft.com/office/drawing/2014/chart" uri="{C3380CC4-5D6E-409C-BE32-E72D297353CC}">
              <c16:uniqueId val="{00000000-EA98-4C38-80BE-85F7CEE9B18B}"/>
            </c:ext>
          </c:extLst>
        </c:ser>
        <c:ser>
          <c:idx val="0"/>
          <c:order val="1"/>
          <c:tx>
            <c:strRef>
              <c:f>'[results-survey411514 -- trying analysis.xlsx]Attitudes Towards Neutrality in'!$I$243</c:f>
              <c:strCache>
                <c:ptCount val="1"/>
                <c:pt idx="0">
                  <c:v>Strongly Agree</c:v>
                </c:pt>
              </c:strCache>
            </c:strRef>
          </c:tx>
          <c:spPr>
            <a:solidFill>
              <a:schemeClr val="accent6">
                <a:lumMod val="75000"/>
              </a:schemeClr>
            </a:solidFill>
            <a:ln>
              <a:noFill/>
            </a:ln>
            <a:effectLst/>
          </c:spPr>
          <c:invertIfNegative val="0"/>
          <c:cat>
            <c:strRef>
              <c:f>'[results-survey411514 -- trying analysis.xlsx]Attitudes Towards Neutrality in'!$J$241:$P$241</c:f>
              <c:strCache>
                <c:ptCount val="3"/>
                <c:pt idx="0">
                  <c:v>Neutrality is possible.</c:v>
                </c:pt>
                <c:pt idx="1">
                  <c:v>Neutrality is compatible with other library values and goals</c:v>
                </c:pt>
                <c:pt idx="2">
                  <c:v>Neutrality promotes balanced collections and access to information</c:v>
                </c:pt>
              </c:strCache>
              <c:extLst/>
            </c:strRef>
          </c:cat>
          <c:val>
            <c:numRef>
              <c:f>'[results-survey411514 -- trying analysis.xlsx]Attitudes Towards Neutrality in'!$J$243:$P$243</c:f>
              <c:numCache>
                <c:formatCode>0</c:formatCode>
                <c:ptCount val="3"/>
                <c:pt idx="0">
                  <c:v>7.8212290502793298</c:v>
                </c:pt>
                <c:pt idx="1">
                  <c:v>10.05586592178771</c:v>
                </c:pt>
                <c:pt idx="2">
                  <c:v>12.849162011173185</c:v>
                </c:pt>
              </c:numCache>
              <c:extLst/>
            </c:numRef>
          </c:val>
          <c:extLst>
            <c:ext xmlns:c16="http://schemas.microsoft.com/office/drawing/2014/chart" uri="{C3380CC4-5D6E-409C-BE32-E72D297353CC}">
              <c16:uniqueId val="{00000001-EA98-4C38-80BE-85F7CEE9B18B}"/>
            </c:ext>
          </c:extLst>
        </c:ser>
        <c:ser>
          <c:idx val="3"/>
          <c:order val="2"/>
          <c:tx>
            <c:strRef>
              <c:f>'[results-survey411514 -- trying analysis.xlsx]Attitudes Towards Neutrality in'!$I$244</c:f>
              <c:strCache>
                <c:ptCount val="1"/>
                <c:pt idx="0">
                  <c:v>Disagree</c:v>
                </c:pt>
              </c:strCache>
            </c:strRef>
          </c:tx>
          <c:spPr>
            <a:solidFill>
              <a:schemeClr val="accent2">
                <a:lumMod val="60000"/>
                <a:lumOff val="40000"/>
              </a:schemeClr>
            </a:solidFill>
            <a:ln>
              <a:noFill/>
            </a:ln>
            <a:effectLst/>
          </c:spPr>
          <c:invertIfNegative val="0"/>
          <c:cat>
            <c:strRef>
              <c:f>'[results-survey411514 -- trying analysis.xlsx]Attitudes Towards Neutrality in'!$J$241:$P$241</c:f>
              <c:strCache>
                <c:ptCount val="3"/>
                <c:pt idx="0">
                  <c:v>Neutrality is possible.</c:v>
                </c:pt>
                <c:pt idx="1">
                  <c:v>Neutrality is compatible with other library values and goals</c:v>
                </c:pt>
                <c:pt idx="2">
                  <c:v>Neutrality promotes balanced collections and access to information</c:v>
                </c:pt>
              </c:strCache>
              <c:extLst/>
            </c:strRef>
          </c:cat>
          <c:val>
            <c:numRef>
              <c:f>'[results-survey411514 -- trying analysis.xlsx]Attitudes Towards Neutrality in'!$J$244:$P$244</c:f>
              <c:numCache>
                <c:formatCode>0</c:formatCode>
                <c:ptCount val="3"/>
                <c:pt idx="0">
                  <c:v>-24.581005586592202</c:v>
                </c:pt>
                <c:pt idx="1">
                  <c:v>-27.374301675977701</c:v>
                </c:pt>
                <c:pt idx="2">
                  <c:v>-27.932960893854698</c:v>
                </c:pt>
              </c:numCache>
              <c:extLst/>
            </c:numRef>
          </c:val>
          <c:extLst>
            <c:ext xmlns:c16="http://schemas.microsoft.com/office/drawing/2014/chart" uri="{C3380CC4-5D6E-409C-BE32-E72D297353CC}">
              <c16:uniqueId val="{00000002-EA98-4C38-80BE-85F7CEE9B18B}"/>
            </c:ext>
          </c:extLst>
        </c:ser>
        <c:ser>
          <c:idx val="4"/>
          <c:order val="3"/>
          <c:tx>
            <c:strRef>
              <c:f>'[results-survey411514 -- trying analysis.xlsx]Attitudes Towards Neutrality in'!$I$245</c:f>
              <c:strCache>
                <c:ptCount val="1"/>
                <c:pt idx="0">
                  <c:v>Strongly disagree</c:v>
                </c:pt>
              </c:strCache>
            </c:strRef>
          </c:tx>
          <c:spPr>
            <a:solidFill>
              <a:schemeClr val="accent2">
                <a:lumMod val="75000"/>
              </a:schemeClr>
            </a:solidFill>
            <a:ln>
              <a:noFill/>
            </a:ln>
            <a:effectLst/>
          </c:spPr>
          <c:invertIfNegative val="0"/>
          <c:cat>
            <c:strRef>
              <c:f>'[results-survey411514 -- trying analysis.xlsx]Attitudes Towards Neutrality in'!$J$241:$P$241</c:f>
              <c:strCache>
                <c:ptCount val="3"/>
                <c:pt idx="0">
                  <c:v>Neutrality is possible.</c:v>
                </c:pt>
                <c:pt idx="1">
                  <c:v>Neutrality is compatible with other library values and goals</c:v>
                </c:pt>
                <c:pt idx="2">
                  <c:v>Neutrality promotes balanced collections and access to information</c:v>
                </c:pt>
              </c:strCache>
              <c:extLst/>
            </c:strRef>
          </c:cat>
          <c:val>
            <c:numRef>
              <c:f>'[results-survey411514 -- trying analysis.xlsx]Attitudes Towards Neutrality in'!$J$245:$P$245</c:f>
              <c:numCache>
                <c:formatCode>0</c:formatCode>
                <c:ptCount val="3"/>
                <c:pt idx="0">
                  <c:v>-36.871508379888297</c:v>
                </c:pt>
                <c:pt idx="1">
                  <c:v>-26.815642458100601</c:v>
                </c:pt>
                <c:pt idx="2">
                  <c:v>-17.877094972066999</c:v>
                </c:pt>
              </c:numCache>
              <c:extLst/>
            </c:numRef>
          </c:val>
          <c:extLst>
            <c:ext xmlns:c16="http://schemas.microsoft.com/office/drawing/2014/chart" uri="{C3380CC4-5D6E-409C-BE32-E72D297353CC}">
              <c16:uniqueId val="{00000003-EA98-4C38-80BE-85F7CEE9B18B}"/>
            </c:ext>
          </c:extLst>
        </c:ser>
        <c:dLbls>
          <c:showLegendKey val="0"/>
          <c:showVal val="0"/>
          <c:showCatName val="0"/>
          <c:showSerName val="0"/>
          <c:showPercent val="0"/>
          <c:showBubbleSize val="0"/>
        </c:dLbls>
        <c:gapWidth val="150"/>
        <c:overlap val="100"/>
        <c:axId val="1541709888"/>
        <c:axId val="2122731360"/>
        <c:extLst/>
      </c:barChart>
      <c:catAx>
        <c:axId val="1541709888"/>
        <c:scaling>
          <c:orientation val="minMax"/>
        </c:scaling>
        <c:delete val="1"/>
        <c:axPos val="l"/>
        <c:numFmt formatCode="General" sourceLinked="1"/>
        <c:majorTickMark val="none"/>
        <c:minorTickMark val="none"/>
        <c:tickLblPos val="low"/>
        <c:crossAx val="2122731360"/>
        <c:crosses val="autoZero"/>
        <c:auto val="1"/>
        <c:lblAlgn val="ctr"/>
        <c:lblOffset val="300"/>
        <c:noMultiLvlLbl val="0"/>
      </c:catAx>
      <c:valAx>
        <c:axId val="2122731360"/>
        <c:scaling>
          <c:orientation val="minMax"/>
          <c:min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r>
                  <a:rPr lang="en-CA" sz="1100" dirty="0"/>
                  <a:t>Percentage</a:t>
                </a:r>
                <a:r>
                  <a:rPr lang="en-CA" sz="1100" baseline="0" dirty="0"/>
                  <a:t> of respondents</a:t>
                </a:r>
                <a:endParaRPr lang="en-CA" sz="1100" dirty="0"/>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41709888"/>
        <c:crosses val="autoZero"/>
        <c:crossBetween val="between"/>
        <c:dispUnits>
          <c:builtInUnit val="hundreds"/>
        </c:dispUnits>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userShapes r:id="rId5"/>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Indigenous Awareness Week</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067CA2">
                <a:alpha val="60000"/>
              </a:srgbClr>
            </a:solidFill>
            <a:ln>
              <a:noFill/>
            </a:ln>
            <a:effectLst/>
          </c:spPr>
          <c:invertIfNegative val="0"/>
          <c:xVal>
            <c:numRef>
              <c:f>'[results-survey411514 -- trying analysis.xlsx]Is neutral vs Would do'!$I$187:$I$211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do'!$J$187:$J$211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do'!$K$187:$K$211</c:f>
              <c:numCache>
                <c:formatCode>General</c:formatCode>
                <c:ptCount val="25"/>
                <c:pt idx="0">
                  <c:v>16</c:v>
                </c:pt>
                <c:pt idx="1">
                  <c:v>0</c:v>
                </c:pt>
                <c:pt idx="2">
                  <c:v>0</c:v>
                </c:pt>
                <c:pt idx="3">
                  <c:v>0</c:v>
                </c:pt>
                <c:pt idx="4">
                  <c:v>0</c:v>
                </c:pt>
                <c:pt idx="5">
                  <c:v>18</c:v>
                </c:pt>
                <c:pt idx="6">
                  <c:v>21</c:v>
                </c:pt>
                <c:pt idx="7">
                  <c:v>1</c:v>
                </c:pt>
                <c:pt idx="8">
                  <c:v>0</c:v>
                </c:pt>
                <c:pt idx="9">
                  <c:v>0</c:v>
                </c:pt>
                <c:pt idx="10">
                  <c:v>9</c:v>
                </c:pt>
                <c:pt idx="11">
                  <c:v>10</c:v>
                </c:pt>
                <c:pt idx="12">
                  <c:v>3</c:v>
                </c:pt>
                <c:pt idx="13">
                  <c:v>0</c:v>
                </c:pt>
                <c:pt idx="14">
                  <c:v>0</c:v>
                </c:pt>
                <c:pt idx="15">
                  <c:v>34</c:v>
                </c:pt>
                <c:pt idx="16">
                  <c:v>24</c:v>
                </c:pt>
                <c:pt idx="17">
                  <c:v>0</c:v>
                </c:pt>
                <c:pt idx="18">
                  <c:v>0</c:v>
                </c:pt>
                <c:pt idx="19">
                  <c:v>1</c:v>
                </c:pt>
                <c:pt idx="20">
                  <c:v>29</c:v>
                </c:pt>
                <c:pt idx="21">
                  <c:v>6</c:v>
                </c:pt>
                <c:pt idx="22">
                  <c:v>1</c:v>
                </c:pt>
                <c:pt idx="23">
                  <c:v>0</c:v>
                </c:pt>
                <c:pt idx="24">
                  <c:v>0</c:v>
                </c:pt>
              </c:numCache>
            </c:numRef>
          </c:bubbleSize>
          <c:bubble3D val="0"/>
          <c:extLst>
            <c:ext xmlns:c16="http://schemas.microsoft.com/office/drawing/2014/chart" uri="{C3380CC4-5D6E-409C-BE32-E72D297353CC}">
              <c16:uniqueId val="{00000000-D0CA-46AA-B761-4E06B8FE2F34}"/>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Display Pride Flag</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A31312">
                <a:alpha val="60000"/>
              </a:srgbClr>
            </a:solidFill>
            <a:ln>
              <a:noFill/>
            </a:ln>
            <a:effectLst/>
          </c:spPr>
          <c:invertIfNegative val="0"/>
          <c:xVal>
            <c:numRef>
              <c:f>'[results-survey411514 -- trying analysis.xlsx]Is neutral vs Would do'!$L$187:$L$211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do'!$M$187:$M$211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do'!$N$187:$N$211</c:f>
              <c:numCache>
                <c:formatCode>General</c:formatCode>
                <c:ptCount val="25"/>
                <c:pt idx="0">
                  <c:v>10</c:v>
                </c:pt>
                <c:pt idx="1">
                  <c:v>0</c:v>
                </c:pt>
                <c:pt idx="2">
                  <c:v>0</c:v>
                </c:pt>
                <c:pt idx="3">
                  <c:v>0</c:v>
                </c:pt>
                <c:pt idx="4">
                  <c:v>0</c:v>
                </c:pt>
                <c:pt idx="5">
                  <c:v>19</c:v>
                </c:pt>
                <c:pt idx="6">
                  <c:v>17</c:v>
                </c:pt>
                <c:pt idx="7">
                  <c:v>1</c:v>
                </c:pt>
                <c:pt idx="8">
                  <c:v>0</c:v>
                </c:pt>
                <c:pt idx="9">
                  <c:v>0</c:v>
                </c:pt>
                <c:pt idx="10">
                  <c:v>8</c:v>
                </c:pt>
                <c:pt idx="11">
                  <c:v>10</c:v>
                </c:pt>
                <c:pt idx="12">
                  <c:v>0</c:v>
                </c:pt>
                <c:pt idx="13">
                  <c:v>1</c:v>
                </c:pt>
                <c:pt idx="14">
                  <c:v>0</c:v>
                </c:pt>
                <c:pt idx="15">
                  <c:v>35</c:v>
                </c:pt>
                <c:pt idx="16">
                  <c:v>20</c:v>
                </c:pt>
                <c:pt idx="17">
                  <c:v>4</c:v>
                </c:pt>
                <c:pt idx="18">
                  <c:v>6</c:v>
                </c:pt>
                <c:pt idx="19">
                  <c:v>1</c:v>
                </c:pt>
                <c:pt idx="20">
                  <c:v>31</c:v>
                </c:pt>
                <c:pt idx="21">
                  <c:v>6</c:v>
                </c:pt>
                <c:pt idx="22">
                  <c:v>0</c:v>
                </c:pt>
                <c:pt idx="23">
                  <c:v>0</c:v>
                </c:pt>
                <c:pt idx="24">
                  <c:v>3</c:v>
                </c:pt>
              </c:numCache>
            </c:numRef>
          </c:bubbleSize>
          <c:bubble3D val="0"/>
          <c:extLst>
            <c:ext xmlns:c16="http://schemas.microsoft.com/office/drawing/2014/chart" uri="{C3380CC4-5D6E-409C-BE32-E72D297353CC}">
              <c16:uniqueId val="{00000000-F3E5-4601-9A36-DE7A410C5DFF}"/>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CA">
                <a:solidFill>
                  <a:srgbClr val="000000"/>
                </a:solidFill>
              </a:rPr>
              <a:t>Information about building bombs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ubbleChart>
        <c:varyColors val="0"/>
        <c:ser>
          <c:idx val="0"/>
          <c:order val="0"/>
          <c:spPr>
            <a:solidFill>
              <a:srgbClr val="493456">
                <a:alpha val="60000"/>
              </a:srgbClr>
            </a:solidFill>
            <a:ln>
              <a:noFill/>
            </a:ln>
            <a:effectLst/>
          </c:spPr>
          <c:invertIfNegative val="0"/>
          <c:xVal>
            <c:numRef>
              <c:f>'[results-survey411514 -- trying analysis.xlsx]Is neutral vs Would do'!$O$187:$O$211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do'!$P$187:$P$211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do'!$Q$187:$Q$211</c:f>
              <c:numCache>
                <c:formatCode>General</c:formatCode>
                <c:ptCount val="25"/>
                <c:pt idx="0">
                  <c:v>6</c:v>
                </c:pt>
                <c:pt idx="1">
                  <c:v>9</c:v>
                </c:pt>
                <c:pt idx="2">
                  <c:v>2</c:v>
                </c:pt>
                <c:pt idx="3">
                  <c:v>0</c:v>
                </c:pt>
                <c:pt idx="4">
                  <c:v>0</c:v>
                </c:pt>
                <c:pt idx="5">
                  <c:v>4</c:v>
                </c:pt>
                <c:pt idx="6">
                  <c:v>21</c:v>
                </c:pt>
                <c:pt idx="7">
                  <c:v>7</c:v>
                </c:pt>
                <c:pt idx="8">
                  <c:v>7</c:v>
                </c:pt>
                <c:pt idx="9">
                  <c:v>2</c:v>
                </c:pt>
                <c:pt idx="10">
                  <c:v>0</c:v>
                </c:pt>
                <c:pt idx="11">
                  <c:v>16</c:v>
                </c:pt>
                <c:pt idx="12">
                  <c:v>13</c:v>
                </c:pt>
                <c:pt idx="13">
                  <c:v>7</c:v>
                </c:pt>
                <c:pt idx="14">
                  <c:v>0</c:v>
                </c:pt>
                <c:pt idx="15">
                  <c:v>0</c:v>
                </c:pt>
                <c:pt idx="16">
                  <c:v>6</c:v>
                </c:pt>
                <c:pt idx="17">
                  <c:v>9</c:v>
                </c:pt>
                <c:pt idx="18">
                  <c:v>8</c:v>
                </c:pt>
                <c:pt idx="19">
                  <c:v>10</c:v>
                </c:pt>
                <c:pt idx="20">
                  <c:v>3</c:v>
                </c:pt>
                <c:pt idx="21">
                  <c:v>7</c:v>
                </c:pt>
                <c:pt idx="22">
                  <c:v>6</c:v>
                </c:pt>
                <c:pt idx="23">
                  <c:v>5</c:v>
                </c:pt>
                <c:pt idx="24">
                  <c:v>19</c:v>
                </c:pt>
              </c:numCache>
            </c:numRef>
          </c:bubbleSize>
          <c:bubble3D val="0"/>
          <c:extLst>
            <c:ext xmlns:c16="http://schemas.microsoft.com/office/drawing/2014/chart" uri="{C3380CC4-5D6E-409C-BE32-E72D297353CC}">
              <c16:uniqueId val="{00000000-291A-4A05-8CB0-E4E47B0B0653}"/>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ubbleChart>
        <c:varyColors val="0"/>
        <c:ser>
          <c:idx val="0"/>
          <c:order val="0"/>
          <c:spPr>
            <a:solidFill>
              <a:sysClr val="window" lastClr="FFFFFF">
                <a:alpha val="0"/>
              </a:sysClr>
            </a:solidFill>
            <a:ln>
              <a:noFill/>
            </a:ln>
            <a:effectLst/>
          </c:spPr>
          <c:invertIfNegative val="0"/>
          <c:xVal>
            <c:numRef>
              <c:f>'[results-survey411514 -- trying analysis.xlsx]Is neutral vs Would do'!$I$187:$I$211</c:f>
              <c:numCache>
                <c:formatCode>General</c:formatCode>
                <c:ptCount val="25"/>
                <c:pt idx="0">
                  <c:v>2</c:v>
                </c:pt>
                <c:pt idx="1">
                  <c:v>2</c:v>
                </c:pt>
                <c:pt idx="2">
                  <c:v>2</c:v>
                </c:pt>
                <c:pt idx="3">
                  <c:v>2</c:v>
                </c:pt>
                <c:pt idx="4">
                  <c:v>2</c:v>
                </c:pt>
                <c:pt idx="5">
                  <c:v>1</c:v>
                </c:pt>
                <c:pt idx="6">
                  <c:v>1</c:v>
                </c:pt>
                <c:pt idx="7">
                  <c:v>1</c:v>
                </c:pt>
                <c:pt idx="8">
                  <c:v>1</c:v>
                </c:pt>
                <c:pt idx="9">
                  <c:v>1</c:v>
                </c:pt>
                <c:pt idx="10">
                  <c:v>0</c:v>
                </c:pt>
                <c:pt idx="11">
                  <c:v>0</c:v>
                </c:pt>
                <c:pt idx="12">
                  <c:v>0</c:v>
                </c:pt>
                <c:pt idx="13">
                  <c:v>0</c:v>
                </c:pt>
                <c:pt idx="14">
                  <c:v>0</c:v>
                </c:pt>
                <c:pt idx="15">
                  <c:v>-1</c:v>
                </c:pt>
                <c:pt idx="16">
                  <c:v>-1</c:v>
                </c:pt>
                <c:pt idx="17">
                  <c:v>-1</c:v>
                </c:pt>
                <c:pt idx="18">
                  <c:v>-1</c:v>
                </c:pt>
                <c:pt idx="19">
                  <c:v>-1</c:v>
                </c:pt>
                <c:pt idx="20">
                  <c:v>-2</c:v>
                </c:pt>
                <c:pt idx="21">
                  <c:v>-2</c:v>
                </c:pt>
                <c:pt idx="22">
                  <c:v>-2</c:v>
                </c:pt>
                <c:pt idx="23">
                  <c:v>-2</c:v>
                </c:pt>
                <c:pt idx="24">
                  <c:v>-2</c:v>
                </c:pt>
              </c:numCache>
            </c:numRef>
          </c:xVal>
          <c:yVal>
            <c:numRef>
              <c:f>'[results-survey411514 -- trying analysis.xlsx]Is neutral vs Would do'!$J$187:$J$211</c:f>
              <c:numCache>
                <c:formatCode>General</c:formatCode>
                <c:ptCount val="25"/>
                <c:pt idx="0">
                  <c:v>2</c:v>
                </c:pt>
                <c:pt idx="1">
                  <c:v>1</c:v>
                </c:pt>
                <c:pt idx="2">
                  <c:v>0</c:v>
                </c:pt>
                <c:pt idx="3">
                  <c:v>-1</c:v>
                </c:pt>
                <c:pt idx="4">
                  <c:v>-2</c:v>
                </c:pt>
                <c:pt idx="5">
                  <c:v>2</c:v>
                </c:pt>
                <c:pt idx="6">
                  <c:v>1</c:v>
                </c:pt>
                <c:pt idx="7">
                  <c:v>0</c:v>
                </c:pt>
                <c:pt idx="8">
                  <c:v>-1</c:v>
                </c:pt>
                <c:pt idx="9">
                  <c:v>-2</c:v>
                </c:pt>
                <c:pt idx="10">
                  <c:v>2</c:v>
                </c:pt>
                <c:pt idx="11">
                  <c:v>1</c:v>
                </c:pt>
                <c:pt idx="12">
                  <c:v>0</c:v>
                </c:pt>
                <c:pt idx="13">
                  <c:v>-1</c:v>
                </c:pt>
                <c:pt idx="14">
                  <c:v>-2</c:v>
                </c:pt>
                <c:pt idx="15">
                  <c:v>2</c:v>
                </c:pt>
                <c:pt idx="16">
                  <c:v>1</c:v>
                </c:pt>
                <c:pt idx="17">
                  <c:v>0</c:v>
                </c:pt>
                <c:pt idx="18">
                  <c:v>-1</c:v>
                </c:pt>
                <c:pt idx="19">
                  <c:v>-2</c:v>
                </c:pt>
                <c:pt idx="20">
                  <c:v>2</c:v>
                </c:pt>
                <c:pt idx="21">
                  <c:v>1</c:v>
                </c:pt>
                <c:pt idx="22">
                  <c:v>0</c:v>
                </c:pt>
                <c:pt idx="23">
                  <c:v>-1</c:v>
                </c:pt>
                <c:pt idx="24">
                  <c:v>-2</c:v>
                </c:pt>
              </c:numCache>
            </c:numRef>
          </c:yVal>
          <c:bubbleSize>
            <c:numRef>
              <c:f>'[results-survey411514 -- trying analysis.xlsx]Is neutral vs Would do'!$K$187:$K$211</c:f>
              <c:numCache>
                <c:formatCode>General</c:formatCode>
                <c:ptCount val="25"/>
                <c:pt idx="0">
                  <c:v>16</c:v>
                </c:pt>
                <c:pt idx="1">
                  <c:v>0</c:v>
                </c:pt>
                <c:pt idx="2">
                  <c:v>0</c:v>
                </c:pt>
                <c:pt idx="3">
                  <c:v>0</c:v>
                </c:pt>
                <c:pt idx="4">
                  <c:v>0</c:v>
                </c:pt>
                <c:pt idx="5">
                  <c:v>18</c:v>
                </c:pt>
                <c:pt idx="6">
                  <c:v>21</c:v>
                </c:pt>
                <c:pt idx="7">
                  <c:v>1</c:v>
                </c:pt>
                <c:pt idx="8">
                  <c:v>0</c:v>
                </c:pt>
                <c:pt idx="9">
                  <c:v>0</c:v>
                </c:pt>
                <c:pt idx="10">
                  <c:v>9</c:v>
                </c:pt>
                <c:pt idx="11">
                  <c:v>10</c:v>
                </c:pt>
                <c:pt idx="12">
                  <c:v>3</c:v>
                </c:pt>
                <c:pt idx="13">
                  <c:v>0</c:v>
                </c:pt>
                <c:pt idx="14">
                  <c:v>0</c:v>
                </c:pt>
                <c:pt idx="15">
                  <c:v>34</c:v>
                </c:pt>
                <c:pt idx="16">
                  <c:v>24</c:v>
                </c:pt>
                <c:pt idx="17">
                  <c:v>0</c:v>
                </c:pt>
                <c:pt idx="18">
                  <c:v>0</c:v>
                </c:pt>
                <c:pt idx="19">
                  <c:v>1</c:v>
                </c:pt>
                <c:pt idx="20">
                  <c:v>29</c:v>
                </c:pt>
                <c:pt idx="21">
                  <c:v>6</c:v>
                </c:pt>
                <c:pt idx="22">
                  <c:v>1</c:v>
                </c:pt>
                <c:pt idx="23">
                  <c:v>0</c:v>
                </c:pt>
                <c:pt idx="24">
                  <c:v>0</c:v>
                </c:pt>
              </c:numCache>
            </c:numRef>
          </c:bubbleSize>
          <c:bubble3D val="0"/>
          <c:extLst>
            <c:ext xmlns:c16="http://schemas.microsoft.com/office/drawing/2014/chart" uri="{C3380CC4-5D6E-409C-BE32-E72D297353CC}">
              <c16:uniqueId val="{00000000-1FD2-4EFA-B643-4243FCB680EC}"/>
            </c:ext>
          </c:extLst>
        </c:ser>
        <c:dLbls>
          <c:showLegendKey val="0"/>
          <c:showVal val="0"/>
          <c:showCatName val="0"/>
          <c:showSerName val="0"/>
          <c:showPercent val="0"/>
          <c:showBubbleSize val="0"/>
        </c:dLbls>
        <c:bubbleScale val="100"/>
        <c:showNegBubbles val="0"/>
        <c:axId val="1814323567"/>
        <c:axId val="1814324527"/>
      </c:bubbleChart>
      <c:valAx>
        <c:axId val="1814323567"/>
        <c:scaling>
          <c:orientation val="minMax"/>
          <c:max val="3"/>
          <c:min val="-3"/>
        </c:scaling>
        <c:delete val="0"/>
        <c:axPos val="b"/>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4527"/>
        <c:crosses val="autoZero"/>
        <c:crossBetween val="midCat"/>
      </c:valAx>
      <c:valAx>
        <c:axId val="1814324527"/>
        <c:scaling>
          <c:orientation val="minMax"/>
          <c:max val="3"/>
          <c:min val="-3"/>
        </c:scaling>
        <c:delete val="0"/>
        <c:axPos val="l"/>
        <c:numFmt formatCode="General" sourceLinked="1"/>
        <c:majorTickMark val="none"/>
        <c:minorTickMark val="none"/>
        <c:tickLblPos val="none"/>
        <c:spPr>
          <a:noFill/>
          <a:ln w="9525" cap="flat" cmpd="sng" algn="ctr">
            <a:solidFill>
              <a:schemeClr val="tx1"/>
            </a:solidFill>
            <a:round/>
            <a:headEnd type="arrow" w="lg" len="lg"/>
            <a:tailEnd type="arrow"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323567"/>
        <c:crosses val="autoZero"/>
        <c:crossBetween val="midCat"/>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02133499524714"/>
          <c:y val="3.0104702733838872E-2"/>
          <c:w val="0.54294507121342728"/>
          <c:h val="0.76055146126330708"/>
        </c:manualLayout>
      </c:layout>
      <c:barChart>
        <c:barDir val="bar"/>
        <c:grouping val="stacked"/>
        <c:varyColors val="0"/>
        <c:ser>
          <c:idx val="1"/>
          <c:order val="0"/>
          <c:tx>
            <c:strRef>
              <c:f>'[results-survey411514 -- trying analysis.xlsx]Attitudes Towards Neutrality in'!$I$242</c:f>
              <c:strCache>
                <c:ptCount val="1"/>
                <c:pt idx="0">
                  <c:v>Agree</c:v>
                </c:pt>
              </c:strCache>
            </c:strRef>
          </c:tx>
          <c:spPr>
            <a:solidFill>
              <a:schemeClr val="accent6">
                <a:lumMod val="60000"/>
                <a:lumOff val="40000"/>
              </a:schemeClr>
            </a:solidFill>
            <a:ln>
              <a:noFill/>
            </a:ln>
            <a:effectLst/>
          </c:spPr>
          <c:invertIfNegative val="0"/>
          <c:cat>
            <c:strRef>
              <c:f>'[results-survey411514 -- trying analysis.xlsx]Attitudes Towards Neutrality in'!$J$241:$P$241</c:f>
              <c:strCache>
                <c:ptCount val="4"/>
                <c:pt idx="0">
                  <c:v>It is ethical to be neutral.</c:v>
                </c:pt>
                <c:pt idx="1">
                  <c:v>Academic libraries should be neutral. </c:v>
                </c:pt>
                <c:pt idx="2">
                  <c:v>Neutrality is an important professional value in the library field.</c:v>
                </c:pt>
                <c:pt idx="3">
                  <c:v>Librarians should be neutral in the provision of library services.</c:v>
                </c:pt>
              </c:strCache>
              <c:extLst/>
            </c:strRef>
          </c:cat>
          <c:val>
            <c:numRef>
              <c:f>'[results-survey411514 -- trying analysis.xlsx]Attitudes Towards Neutrality in'!$J$242:$P$242</c:f>
              <c:numCache>
                <c:formatCode>0</c:formatCode>
                <c:ptCount val="4"/>
                <c:pt idx="0">
                  <c:v>13.966480446927374</c:v>
                </c:pt>
                <c:pt idx="1">
                  <c:v>20.670391061452513</c:v>
                </c:pt>
                <c:pt idx="2">
                  <c:v>23.463687150837988</c:v>
                </c:pt>
                <c:pt idx="3">
                  <c:v>27.932960893854748</c:v>
                </c:pt>
              </c:numCache>
              <c:extLst/>
            </c:numRef>
          </c:val>
          <c:extLst>
            <c:ext xmlns:c16="http://schemas.microsoft.com/office/drawing/2014/chart" uri="{C3380CC4-5D6E-409C-BE32-E72D297353CC}">
              <c16:uniqueId val="{00000000-AC71-4A3E-A7FD-0934BF95F87A}"/>
            </c:ext>
          </c:extLst>
        </c:ser>
        <c:ser>
          <c:idx val="0"/>
          <c:order val="1"/>
          <c:tx>
            <c:strRef>
              <c:f>'[results-survey411514 -- trying analysis.xlsx]Attitudes Towards Neutrality in'!$I$243</c:f>
              <c:strCache>
                <c:ptCount val="1"/>
                <c:pt idx="0">
                  <c:v>Strongly Agree</c:v>
                </c:pt>
              </c:strCache>
            </c:strRef>
          </c:tx>
          <c:spPr>
            <a:solidFill>
              <a:schemeClr val="accent6">
                <a:lumMod val="75000"/>
              </a:schemeClr>
            </a:solidFill>
            <a:ln>
              <a:noFill/>
            </a:ln>
            <a:effectLst/>
          </c:spPr>
          <c:invertIfNegative val="0"/>
          <c:cat>
            <c:strRef>
              <c:f>'[results-survey411514 -- trying analysis.xlsx]Attitudes Towards Neutrality in'!$J$241:$P$241</c:f>
              <c:strCache>
                <c:ptCount val="4"/>
                <c:pt idx="0">
                  <c:v>It is ethical to be neutral.</c:v>
                </c:pt>
                <c:pt idx="1">
                  <c:v>Academic libraries should be neutral. </c:v>
                </c:pt>
                <c:pt idx="2">
                  <c:v>Neutrality is an important professional value in the library field.</c:v>
                </c:pt>
                <c:pt idx="3">
                  <c:v>Librarians should be neutral in the provision of library services.</c:v>
                </c:pt>
              </c:strCache>
              <c:extLst/>
            </c:strRef>
          </c:cat>
          <c:val>
            <c:numRef>
              <c:f>'[results-survey411514 -- trying analysis.xlsx]Attitudes Towards Neutrality in'!$J$243:$P$243</c:f>
              <c:numCache>
                <c:formatCode>0</c:formatCode>
                <c:ptCount val="4"/>
                <c:pt idx="0">
                  <c:v>7.8212290502793298</c:v>
                </c:pt>
                <c:pt idx="1">
                  <c:v>10.614525139664805</c:v>
                </c:pt>
                <c:pt idx="2">
                  <c:v>15.64245810055866</c:v>
                </c:pt>
                <c:pt idx="3">
                  <c:v>17.877094972066999</c:v>
                </c:pt>
              </c:numCache>
              <c:extLst/>
            </c:numRef>
          </c:val>
          <c:extLst>
            <c:ext xmlns:c16="http://schemas.microsoft.com/office/drawing/2014/chart" uri="{C3380CC4-5D6E-409C-BE32-E72D297353CC}">
              <c16:uniqueId val="{00000001-AC71-4A3E-A7FD-0934BF95F87A}"/>
            </c:ext>
          </c:extLst>
        </c:ser>
        <c:ser>
          <c:idx val="3"/>
          <c:order val="2"/>
          <c:tx>
            <c:strRef>
              <c:f>'[results-survey411514 -- trying analysis.xlsx]Attitudes Towards Neutrality in'!$I$244</c:f>
              <c:strCache>
                <c:ptCount val="1"/>
                <c:pt idx="0">
                  <c:v>Disagree</c:v>
                </c:pt>
              </c:strCache>
            </c:strRef>
          </c:tx>
          <c:spPr>
            <a:solidFill>
              <a:schemeClr val="accent2">
                <a:lumMod val="60000"/>
                <a:lumOff val="40000"/>
              </a:schemeClr>
            </a:solidFill>
            <a:ln>
              <a:noFill/>
            </a:ln>
            <a:effectLst/>
          </c:spPr>
          <c:invertIfNegative val="0"/>
          <c:cat>
            <c:strRef>
              <c:f>'[results-survey411514 -- trying analysis.xlsx]Attitudes Towards Neutrality in'!$J$241:$P$241</c:f>
              <c:strCache>
                <c:ptCount val="4"/>
                <c:pt idx="0">
                  <c:v>It is ethical to be neutral.</c:v>
                </c:pt>
                <c:pt idx="1">
                  <c:v>Academic libraries should be neutral. </c:v>
                </c:pt>
                <c:pt idx="2">
                  <c:v>Neutrality is an important professional value in the library field.</c:v>
                </c:pt>
                <c:pt idx="3">
                  <c:v>Librarians should be neutral in the provision of library services.</c:v>
                </c:pt>
              </c:strCache>
              <c:extLst/>
            </c:strRef>
          </c:cat>
          <c:val>
            <c:numRef>
              <c:f>'[results-survey411514 -- trying analysis.xlsx]Attitudes Towards Neutrality in'!$J$244:$P$244</c:f>
              <c:numCache>
                <c:formatCode>0</c:formatCode>
                <c:ptCount val="4"/>
                <c:pt idx="0">
                  <c:v>-29.050279329608902</c:v>
                </c:pt>
                <c:pt idx="1">
                  <c:v>-34.078212290502798</c:v>
                </c:pt>
                <c:pt idx="2">
                  <c:v>-30.726256983240201</c:v>
                </c:pt>
                <c:pt idx="3">
                  <c:v>-29.608938547486002</c:v>
                </c:pt>
              </c:numCache>
              <c:extLst/>
            </c:numRef>
          </c:val>
          <c:extLst>
            <c:ext xmlns:c16="http://schemas.microsoft.com/office/drawing/2014/chart" uri="{C3380CC4-5D6E-409C-BE32-E72D297353CC}">
              <c16:uniqueId val="{00000002-AC71-4A3E-A7FD-0934BF95F87A}"/>
            </c:ext>
          </c:extLst>
        </c:ser>
        <c:ser>
          <c:idx val="4"/>
          <c:order val="3"/>
          <c:tx>
            <c:strRef>
              <c:f>'[results-survey411514 -- trying analysis.xlsx]Attitudes Towards Neutrality in'!$I$245</c:f>
              <c:strCache>
                <c:ptCount val="1"/>
                <c:pt idx="0">
                  <c:v>Strongly disagree</c:v>
                </c:pt>
              </c:strCache>
            </c:strRef>
          </c:tx>
          <c:spPr>
            <a:solidFill>
              <a:schemeClr val="accent2">
                <a:lumMod val="75000"/>
              </a:schemeClr>
            </a:solidFill>
            <a:ln>
              <a:noFill/>
            </a:ln>
            <a:effectLst/>
          </c:spPr>
          <c:invertIfNegative val="0"/>
          <c:cat>
            <c:strRef>
              <c:f>'[results-survey411514 -- trying analysis.xlsx]Attitudes Towards Neutrality in'!$J$241:$P$241</c:f>
              <c:strCache>
                <c:ptCount val="4"/>
                <c:pt idx="0">
                  <c:v>It is ethical to be neutral.</c:v>
                </c:pt>
                <c:pt idx="1">
                  <c:v>Academic libraries should be neutral. </c:v>
                </c:pt>
                <c:pt idx="2">
                  <c:v>Neutrality is an important professional value in the library field.</c:v>
                </c:pt>
                <c:pt idx="3">
                  <c:v>Librarians should be neutral in the provision of library services.</c:v>
                </c:pt>
              </c:strCache>
              <c:extLst/>
            </c:strRef>
          </c:cat>
          <c:val>
            <c:numRef>
              <c:f>'[results-survey411514 -- trying analysis.xlsx]Attitudes Towards Neutrality in'!$J$245:$P$245</c:f>
              <c:numCache>
                <c:formatCode>0</c:formatCode>
                <c:ptCount val="4"/>
                <c:pt idx="0">
                  <c:v>-29.050279329608902</c:v>
                </c:pt>
                <c:pt idx="1">
                  <c:v>-20.670391061452499</c:v>
                </c:pt>
                <c:pt idx="2">
                  <c:v>-18.435754189944099</c:v>
                </c:pt>
                <c:pt idx="3">
                  <c:v>-15.083798882681601</c:v>
                </c:pt>
              </c:numCache>
              <c:extLst/>
            </c:numRef>
          </c:val>
          <c:extLst>
            <c:ext xmlns:c16="http://schemas.microsoft.com/office/drawing/2014/chart" uri="{C3380CC4-5D6E-409C-BE32-E72D297353CC}">
              <c16:uniqueId val="{00000003-AC71-4A3E-A7FD-0934BF95F87A}"/>
            </c:ext>
          </c:extLst>
        </c:ser>
        <c:dLbls>
          <c:showLegendKey val="0"/>
          <c:showVal val="0"/>
          <c:showCatName val="0"/>
          <c:showSerName val="0"/>
          <c:showPercent val="0"/>
          <c:showBubbleSize val="0"/>
        </c:dLbls>
        <c:gapWidth val="150"/>
        <c:overlap val="100"/>
        <c:axId val="1541709888"/>
        <c:axId val="2122731360"/>
        <c:extLst/>
      </c:barChart>
      <c:catAx>
        <c:axId val="1541709888"/>
        <c:scaling>
          <c:orientation val="minMax"/>
        </c:scaling>
        <c:delete val="1"/>
        <c:axPos val="l"/>
        <c:numFmt formatCode="General" sourceLinked="1"/>
        <c:majorTickMark val="none"/>
        <c:minorTickMark val="none"/>
        <c:tickLblPos val="low"/>
        <c:crossAx val="2122731360"/>
        <c:crosses val="autoZero"/>
        <c:auto val="1"/>
        <c:lblAlgn val="ctr"/>
        <c:lblOffset val="300"/>
        <c:noMultiLvlLbl val="0"/>
      </c:catAx>
      <c:valAx>
        <c:axId val="2122731360"/>
        <c:scaling>
          <c:orientation val="minMax"/>
          <c:min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solidFill>
                    <a:latin typeface="+mn-lt"/>
                    <a:ea typeface="+mn-ea"/>
                    <a:cs typeface="+mn-cs"/>
                  </a:defRPr>
                </a:pPr>
                <a:r>
                  <a:rPr lang="en-US" sz="1400" b="0" i="0" u="none" strike="noStrike" kern="1200" baseline="0">
                    <a:solidFill>
                      <a:schemeClr val="tx1"/>
                    </a:solidFill>
                  </a:rPr>
                  <a:t>Percentage of respondents</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41709888"/>
        <c:crosses val="autoZero"/>
        <c:crossBetween val="between"/>
        <c:dispUnits>
          <c:builtInUnit val="hundreds"/>
        </c:dispUnits>
      </c:valAx>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CA" b="0" dirty="0"/>
              <a:t>Percentage of respondents</a:t>
            </a:r>
            <a:r>
              <a:rPr lang="en-CA" b="0" baseline="0" dirty="0"/>
              <a:t> ranking value as #1 according to importance to their work as a librarian </a:t>
            </a:r>
            <a:endParaRPr lang="en-CA" b="0" dirty="0"/>
          </a:p>
        </c:rich>
      </c:tx>
      <c:layout>
        <c:manualLayout>
          <c:xMode val="edge"/>
          <c:yMode val="edge"/>
          <c:x val="0.10194217775065721"/>
          <c:y val="6.1812870973729783E-2"/>
        </c:manualLayout>
      </c:layout>
      <c:overlay val="0"/>
    </c:title>
    <c:autoTitleDeleted val="0"/>
    <c:plotArea>
      <c:layout/>
      <c:pieChart>
        <c:varyColors val="1"/>
        <c:ser>
          <c:idx val="0"/>
          <c:order val="0"/>
          <c:spPr>
            <a:ln w="3175">
              <a:noFill/>
            </a:ln>
          </c:spPr>
          <c:dPt>
            <c:idx val="0"/>
            <c:bubble3D val="0"/>
            <c:spPr>
              <a:solidFill>
                <a:srgbClr val="C63434"/>
              </a:solidFill>
              <a:ln w="3175">
                <a:noFill/>
              </a:ln>
              <a:effectLst/>
            </c:spPr>
            <c:extLst>
              <c:ext xmlns:c16="http://schemas.microsoft.com/office/drawing/2014/chart" uri="{C3380CC4-5D6E-409C-BE32-E72D297353CC}">
                <c16:uniqueId val="{00000001-A4D4-464E-914A-DEEACDE15359}"/>
              </c:ext>
            </c:extLst>
          </c:dPt>
          <c:dPt>
            <c:idx val="1"/>
            <c:bubble3D val="0"/>
            <c:spPr>
              <a:solidFill>
                <a:srgbClr val="067CA2"/>
              </a:solidFill>
              <a:ln w="3175">
                <a:noFill/>
              </a:ln>
              <a:effectLst/>
            </c:spPr>
            <c:extLst>
              <c:ext xmlns:c16="http://schemas.microsoft.com/office/drawing/2014/chart" uri="{C3380CC4-5D6E-409C-BE32-E72D297353CC}">
                <c16:uniqueId val="{00000003-A4D4-464E-914A-DEEACDE15359}"/>
              </c:ext>
            </c:extLst>
          </c:dPt>
          <c:dPt>
            <c:idx val="2"/>
            <c:bubble3D val="0"/>
            <c:spPr>
              <a:solidFill>
                <a:srgbClr val="FDB913"/>
              </a:solidFill>
              <a:ln w="3175">
                <a:noFill/>
              </a:ln>
              <a:effectLst/>
            </c:spPr>
            <c:extLst>
              <c:ext xmlns:c16="http://schemas.microsoft.com/office/drawing/2014/chart" uri="{C3380CC4-5D6E-409C-BE32-E72D297353CC}">
                <c16:uniqueId val="{00000005-A4D4-464E-914A-DEEACDE15359}"/>
              </c:ext>
            </c:extLst>
          </c:dPt>
          <c:dPt>
            <c:idx val="3"/>
            <c:bubble3D val="0"/>
            <c:spPr>
              <a:solidFill>
                <a:srgbClr val="1E753B"/>
              </a:solidFill>
              <a:ln w="3175">
                <a:noFill/>
              </a:ln>
              <a:effectLst/>
            </c:spPr>
            <c:extLst>
              <c:ext xmlns:c16="http://schemas.microsoft.com/office/drawing/2014/chart" uri="{C3380CC4-5D6E-409C-BE32-E72D297353CC}">
                <c16:uniqueId val="{00000007-A4D4-464E-914A-DEEACDE15359}"/>
              </c:ext>
            </c:extLst>
          </c:dPt>
          <c:dPt>
            <c:idx val="4"/>
            <c:bubble3D val="0"/>
            <c:spPr>
              <a:solidFill>
                <a:srgbClr val="F36E36"/>
              </a:solidFill>
              <a:ln w="3175">
                <a:noFill/>
              </a:ln>
              <a:effectLst/>
            </c:spPr>
            <c:extLst>
              <c:ext xmlns:c16="http://schemas.microsoft.com/office/drawing/2014/chart" uri="{C3380CC4-5D6E-409C-BE32-E72D297353CC}">
                <c16:uniqueId val="{00000009-A4D4-464E-914A-DEEACDE15359}"/>
              </c:ext>
            </c:extLst>
          </c:dPt>
          <c:dPt>
            <c:idx val="5"/>
            <c:bubble3D val="0"/>
            <c:spPr>
              <a:solidFill>
                <a:srgbClr val="493456"/>
              </a:solidFill>
              <a:ln w="3175">
                <a:noFill/>
              </a:ln>
              <a:effectLst/>
            </c:spPr>
            <c:extLst>
              <c:ext xmlns:c16="http://schemas.microsoft.com/office/drawing/2014/chart" uri="{C3380CC4-5D6E-409C-BE32-E72D297353CC}">
                <c16:uniqueId val="{0000000B-A4D4-464E-914A-DEEACDE15359}"/>
              </c:ext>
            </c:extLst>
          </c:dPt>
          <c:dLbls>
            <c:dLbl>
              <c:idx val="2"/>
              <c:layout>
                <c:manualLayout>
                  <c:x val="-1.3366167094769914E-3"/>
                  <c:y val="7.701015413991481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262223780789808"/>
                      <c:h val="0.20452464357584726"/>
                    </c:manualLayout>
                  </c15:layout>
                </c:ext>
                <c:ext xmlns:c16="http://schemas.microsoft.com/office/drawing/2014/chart" uri="{C3380CC4-5D6E-409C-BE32-E72D297353CC}">
                  <c16:uniqueId val="{00000005-A4D4-464E-914A-DEEACDE15359}"/>
                </c:ext>
              </c:extLst>
            </c:dLbl>
            <c:dLbl>
              <c:idx val="3"/>
              <c:spPr>
                <a:noFill/>
                <a:ln>
                  <a:noFill/>
                </a:ln>
                <a:effectLst/>
              </c:spPr>
              <c:txPr>
                <a:bodyPr rot="0" spcFirstLastPara="1" vertOverflow="overflow" horzOverflow="overflow" vert="horz" wrap="square" anchor="ctr" anchorCtr="0">
                  <a:noAutofit/>
                </a:bodyPr>
                <a:lstStyle/>
                <a:p>
                  <a:pPr>
                    <a:defRPr sz="1800"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3190299909425799"/>
                      <c:h val="0.16846520228423784"/>
                    </c:manualLayout>
                  </c15:layout>
                </c:ext>
                <c:ext xmlns:c16="http://schemas.microsoft.com/office/drawing/2014/chart" uri="{C3380CC4-5D6E-409C-BE32-E72D297353CC}">
                  <c16:uniqueId val="{00000007-A4D4-464E-914A-DEEACDE15359}"/>
                </c:ext>
              </c:extLst>
            </c:dLbl>
            <c:dLbl>
              <c:idx val="5"/>
              <c:layout>
                <c:manualLayout>
                  <c:x val="4.0098501284309739E-3"/>
                  <c:y val="-0.17355984057184026"/>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524454086795049"/>
                      <c:h val="0.20452464357584726"/>
                    </c:manualLayout>
                  </c15:layout>
                </c:ext>
                <c:ext xmlns:c16="http://schemas.microsoft.com/office/drawing/2014/chart" uri="{C3380CC4-5D6E-409C-BE32-E72D297353CC}">
                  <c16:uniqueId val="{0000000B-A4D4-464E-914A-DEEACDE15359}"/>
                </c:ext>
              </c:extLst>
            </c:dLbl>
            <c:spPr>
              <a:noFill/>
              <a:ln>
                <a:noFill/>
              </a:ln>
              <a:effectLst/>
            </c:spPr>
            <c:txPr>
              <a:bodyPr rot="0" spcFirstLastPara="1" vertOverflow="overflow" horzOverflow="overflow" vert="horz" wrap="square" anchor="ctr" anchorCtr="0">
                <a:spAutoFit/>
              </a:bodyPr>
              <a:lstStyle/>
              <a:p>
                <a:pPr>
                  <a:defRPr sz="18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c15:spPr>
              </c:ext>
            </c:extLst>
          </c:dLbls>
          <c:cat>
            <c:strRef>
              <c:f>'[results-survey411514 -- trying analysis.xlsx]Attitudes Towards Neutrality in'!$AC$339:$AC$344</c:f>
              <c:strCache>
                <c:ptCount val="6"/>
                <c:pt idx="0">
                  <c:v>Access to Information </c:v>
                </c:pt>
                <c:pt idx="1">
                  <c:v>Responsibilities towards individuals and society</c:v>
                </c:pt>
                <c:pt idx="2">
                  <c:v>Colleague and employer/employee relationship</c:v>
                </c:pt>
                <c:pt idx="3">
                  <c:v>Neutrality, personal integrity &amp; professional skills</c:v>
                </c:pt>
                <c:pt idx="4">
                  <c:v>Privacy, secrecy &amp; transparency</c:v>
                </c:pt>
                <c:pt idx="5">
                  <c:v>Open access and Intellectual Property</c:v>
                </c:pt>
              </c:strCache>
            </c:strRef>
          </c:cat>
          <c:val>
            <c:numRef>
              <c:f>'[results-survey411514 -- trying analysis.xlsx]Attitudes Towards Neutrality in'!$AD$339:$AD$344</c:f>
              <c:numCache>
                <c:formatCode>0</c:formatCode>
                <c:ptCount val="6"/>
                <c:pt idx="0">
                  <c:v>53.631284916201118</c:v>
                </c:pt>
                <c:pt idx="1">
                  <c:v>30.16759776536313</c:v>
                </c:pt>
                <c:pt idx="2">
                  <c:v>5.027932960893855</c:v>
                </c:pt>
                <c:pt idx="3">
                  <c:v>3.9106145251396649</c:v>
                </c:pt>
                <c:pt idx="4">
                  <c:v>3.3519553072625698</c:v>
                </c:pt>
                <c:pt idx="5">
                  <c:v>2.7932960893854748</c:v>
                </c:pt>
              </c:numCache>
            </c:numRef>
          </c:val>
          <c:extLst>
            <c:ext xmlns:c16="http://schemas.microsoft.com/office/drawing/2014/chart" uri="{C3380CC4-5D6E-409C-BE32-E72D297353CC}">
              <c16:uniqueId val="{0000000C-A4D4-464E-914A-DEEACDE15359}"/>
            </c:ext>
          </c:extLst>
        </c:ser>
        <c:dLbls>
          <c:showLegendKey val="0"/>
          <c:showVal val="0"/>
          <c:showCatName val="1"/>
          <c:showSerName val="0"/>
          <c:showPercent val="1"/>
          <c:showBubbleSize val="0"/>
          <c:showLeaderLines val="1"/>
        </c:dLbls>
        <c:firstSliceAng val="28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solidFill>
                  <a:schemeClr val="tx1"/>
                </a:solidFill>
              </a:rPr>
              <a:t>Ranking</a:t>
            </a:r>
            <a:r>
              <a:rPr lang="en-US" sz="2400" baseline="0">
                <a:solidFill>
                  <a:schemeClr val="tx1"/>
                </a:solidFill>
              </a:rPr>
              <a:t> of "Neutrality, personal integrity and professional skills"</a:t>
            </a:r>
            <a:endParaRPr lang="en-US" sz="240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493456">
                <a:lumMod val="60000"/>
                <a:lumOff val="40000"/>
              </a:srgbClr>
            </a:solidFill>
            <a:ln>
              <a:noFill/>
            </a:ln>
            <a:effectLst/>
          </c:spPr>
          <c:invertIfNegative val="0"/>
          <c:dLbls>
            <c:dLbl>
              <c:idx val="0"/>
              <c:tx>
                <c:rich>
                  <a:bodyPr/>
                  <a:lstStyle/>
                  <a:p>
                    <a:fld id="{1405CEFA-330D-4854-B385-3798F9B15ED5}"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230-4DC7-BFF9-20432FD9294D}"/>
                </c:ext>
              </c:extLst>
            </c:dLbl>
            <c:dLbl>
              <c:idx val="1"/>
              <c:tx>
                <c:rich>
                  <a:bodyPr/>
                  <a:lstStyle/>
                  <a:p>
                    <a:fld id="{AA19993C-B702-424B-8E8C-7565E5B3CA26}"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230-4DC7-BFF9-20432FD9294D}"/>
                </c:ext>
              </c:extLst>
            </c:dLbl>
            <c:dLbl>
              <c:idx val="2"/>
              <c:tx>
                <c:rich>
                  <a:bodyPr/>
                  <a:lstStyle/>
                  <a:p>
                    <a:fld id="{73524338-57A8-4AAA-81C2-6FE7DE42C0DC}"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230-4DC7-BFF9-20432FD9294D}"/>
                </c:ext>
              </c:extLst>
            </c:dLbl>
            <c:dLbl>
              <c:idx val="3"/>
              <c:tx>
                <c:rich>
                  <a:bodyPr/>
                  <a:lstStyle/>
                  <a:p>
                    <a:fld id="{32138F84-5E41-4861-91F6-11721926657A}"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230-4DC7-BFF9-20432FD9294D}"/>
                </c:ext>
              </c:extLst>
            </c:dLbl>
            <c:dLbl>
              <c:idx val="4"/>
              <c:tx>
                <c:rich>
                  <a:bodyPr/>
                  <a:lstStyle/>
                  <a:p>
                    <a:fld id="{350EE8E8-625D-4239-9BEB-4926EBE75BC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230-4DC7-BFF9-20432FD9294D}"/>
                </c:ext>
              </c:extLst>
            </c:dLbl>
            <c:dLbl>
              <c:idx val="5"/>
              <c:tx>
                <c:rich>
                  <a:bodyPr/>
                  <a:lstStyle/>
                  <a:p>
                    <a:fld id="{27D03721-B5BC-4568-B3AD-F9301922A084}"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230-4DC7-BFF9-20432FD9294D}"/>
                </c:ext>
              </c:extLst>
            </c:dLbl>
            <c:dLbl>
              <c:idx val="6"/>
              <c:tx>
                <c:rich>
                  <a:bodyPr/>
                  <a:lstStyle/>
                  <a:p>
                    <a:fld id="{EBCFA45B-A91C-47B4-9338-CFC44D70F75A}"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230-4DC7-BFF9-20432FD9294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in'!$AC$240:$AC$246</c:f>
              <c:strCache>
                <c:ptCount val="7"/>
                <c:pt idx="0">
                  <c:v>#1</c:v>
                </c:pt>
                <c:pt idx="1">
                  <c:v>#2</c:v>
                </c:pt>
                <c:pt idx="2">
                  <c:v>#3</c:v>
                </c:pt>
                <c:pt idx="3">
                  <c:v>#4</c:v>
                </c:pt>
                <c:pt idx="4">
                  <c:v>#5</c:v>
                </c:pt>
                <c:pt idx="5">
                  <c:v>#6</c:v>
                </c:pt>
                <c:pt idx="6">
                  <c:v>unranked</c:v>
                </c:pt>
              </c:strCache>
            </c:strRef>
          </c:cat>
          <c:val>
            <c:numRef>
              <c:f>'[results-survey411514 -- trying analysis.xlsx]Attitudes Towards Neutrality in'!$AE$240:$AE$246</c:f>
              <c:numCache>
                <c:formatCode>0</c:formatCode>
                <c:ptCount val="7"/>
                <c:pt idx="0">
                  <c:v>3.9106145251396649</c:v>
                </c:pt>
                <c:pt idx="1">
                  <c:v>11.173184357541899</c:v>
                </c:pt>
                <c:pt idx="2">
                  <c:v>15.64245810055866</c:v>
                </c:pt>
                <c:pt idx="3">
                  <c:v>20.11173184357542</c:v>
                </c:pt>
                <c:pt idx="4">
                  <c:v>22.905027932960895</c:v>
                </c:pt>
                <c:pt idx="5">
                  <c:v>22.346368715083798</c:v>
                </c:pt>
                <c:pt idx="6">
                  <c:v>3.9106145251396649</c:v>
                </c:pt>
              </c:numCache>
            </c:numRef>
          </c:val>
          <c:extLst>
            <c:ext xmlns:c16="http://schemas.microsoft.com/office/drawing/2014/chart" uri="{C3380CC4-5D6E-409C-BE32-E72D297353CC}">
              <c16:uniqueId val="{00000007-4230-4DC7-BFF9-20432FD9294D}"/>
            </c:ext>
          </c:extLst>
        </c:ser>
        <c:dLbls>
          <c:showLegendKey val="0"/>
          <c:showVal val="1"/>
          <c:showCatName val="0"/>
          <c:showSerName val="0"/>
          <c:showPercent val="0"/>
          <c:showBubbleSize val="0"/>
        </c:dLbls>
        <c:gapWidth val="150"/>
        <c:overlap val="-25"/>
        <c:axId val="88812336"/>
        <c:axId val="88794096"/>
      </c:barChart>
      <c:catAx>
        <c:axId val="88812336"/>
        <c:scaling>
          <c:orientation val="minMax"/>
        </c:scaling>
        <c:delete val="0"/>
        <c:axPos val="b"/>
        <c:title>
          <c:tx>
            <c:rich>
              <a:bodyPr rot="0" spcFirstLastPara="1" vertOverflow="ellipsis" vert="horz" wrap="square" anchor="ctr" anchorCtr="1"/>
              <a:lstStyle/>
              <a:p>
                <a:pPr>
                  <a:defRPr sz="2400" b="0" i="0" u="none" strike="noStrike" kern="1200" baseline="0">
                    <a:solidFill>
                      <a:srgbClr val="000000"/>
                    </a:solidFill>
                    <a:latin typeface="+mn-lt"/>
                    <a:ea typeface="+mn-ea"/>
                    <a:cs typeface="+mn-cs"/>
                  </a:defRPr>
                </a:pPr>
                <a:r>
                  <a:rPr lang="en-US" sz="2000">
                    <a:solidFill>
                      <a:srgbClr val="000000"/>
                    </a:solidFill>
                  </a:rPr>
                  <a:t>Rank</a:t>
                </a:r>
              </a:p>
            </c:rich>
          </c:tx>
          <c:overlay val="0"/>
          <c:spPr>
            <a:noFill/>
            <a:ln>
              <a:noFill/>
            </a:ln>
            <a:effectLst/>
          </c:spPr>
          <c:txPr>
            <a:bodyPr rot="0" spcFirstLastPara="1" vertOverflow="ellipsis" vert="horz" wrap="square" anchor="ctr" anchorCtr="1"/>
            <a:lstStyle/>
            <a:p>
              <a:pPr>
                <a:defRPr sz="2400" b="0" i="0" u="none" strike="noStrike" kern="1200" baseline="0">
                  <a:solidFill>
                    <a:srgbClr val="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88794096"/>
        <c:crosses val="autoZero"/>
        <c:auto val="1"/>
        <c:lblAlgn val="ctr"/>
        <c:lblOffset val="100"/>
        <c:noMultiLvlLbl val="0"/>
      </c:catAx>
      <c:valAx>
        <c:axId val="88794096"/>
        <c:scaling>
          <c:orientation val="minMax"/>
        </c:scaling>
        <c:delete val="1"/>
        <c:axPos val="l"/>
        <c:title>
          <c:tx>
            <c:rich>
              <a:bodyPr rot="-5400000" spcFirstLastPara="1" vertOverflow="ellipsis" vert="horz" wrap="square" anchor="ctr" anchorCtr="1"/>
              <a:lstStyle/>
              <a:p>
                <a:pPr>
                  <a:defRPr sz="2000" b="0" i="0" u="none" strike="noStrike" kern="1200" baseline="0">
                    <a:solidFill>
                      <a:srgbClr val="000000"/>
                    </a:solidFill>
                    <a:latin typeface="+mn-lt"/>
                    <a:ea typeface="+mn-ea"/>
                    <a:cs typeface="+mn-cs"/>
                  </a:defRPr>
                </a:pPr>
                <a:r>
                  <a:rPr lang="en-US" sz="2000">
                    <a:solidFill>
                      <a:srgbClr val="000000"/>
                    </a:solidFill>
                  </a:rPr>
                  <a:t>Percentage of respondents</a:t>
                </a:r>
                <a:r>
                  <a:rPr lang="en-US" sz="2000" baseline="0">
                    <a:solidFill>
                      <a:srgbClr val="000000"/>
                    </a:solidFill>
                  </a:rPr>
                  <a:t> </a:t>
                </a:r>
                <a:endParaRPr lang="en-US" sz="2000">
                  <a:solidFill>
                    <a:srgbClr val="000000"/>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title>
        <c:numFmt formatCode="0" sourceLinked="1"/>
        <c:majorTickMark val="none"/>
        <c:minorTickMark val="none"/>
        <c:tickLblPos val="nextTo"/>
        <c:crossAx val="8881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0" i="0" u="none" strike="noStrike" kern="1200" spc="0" baseline="0">
                <a:solidFill>
                  <a:schemeClr val="tx1"/>
                </a:solidFill>
                <a:latin typeface="+mn-lt"/>
                <a:ea typeface="+mn-ea"/>
                <a:cs typeface="+mn-cs"/>
              </a:defRPr>
            </a:pPr>
            <a:r>
              <a:rPr lang="en-US" sz="3200" dirty="0"/>
              <a:t>Relative</a:t>
            </a:r>
            <a:r>
              <a:rPr lang="en-US" sz="3200" baseline="0" dirty="0"/>
              <a:t> </a:t>
            </a:r>
            <a:r>
              <a:rPr lang="en-US" sz="3200" dirty="0"/>
              <a:t>Ranking of CFLA Values</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1"/>
        <c:ser>
          <c:idx val="0"/>
          <c:order val="0"/>
          <c:invertIfNegative val="0"/>
          <c:dPt>
            <c:idx val="0"/>
            <c:invertIfNegative val="0"/>
            <c:bubble3D val="0"/>
            <c:spPr>
              <a:solidFill>
                <a:srgbClr val="FDB913"/>
              </a:solidFill>
              <a:ln>
                <a:noFill/>
              </a:ln>
              <a:effectLst/>
            </c:spPr>
            <c:extLst>
              <c:ext xmlns:c16="http://schemas.microsoft.com/office/drawing/2014/chart" uri="{C3380CC4-5D6E-409C-BE32-E72D297353CC}">
                <c16:uniqueId val="{00000001-50B1-4E87-9FCE-E6733650E60B}"/>
              </c:ext>
            </c:extLst>
          </c:dPt>
          <c:dPt>
            <c:idx val="1"/>
            <c:invertIfNegative val="0"/>
            <c:bubble3D val="0"/>
            <c:spPr>
              <a:solidFill>
                <a:srgbClr val="067CA2"/>
              </a:solidFill>
              <a:ln>
                <a:noFill/>
              </a:ln>
              <a:effectLst/>
            </c:spPr>
            <c:extLst>
              <c:ext xmlns:c16="http://schemas.microsoft.com/office/drawing/2014/chart" uri="{C3380CC4-5D6E-409C-BE32-E72D297353CC}">
                <c16:uniqueId val="{00000003-50B1-4E87-9FCE-E6733650E60B}"/>
              </c:ext>
            </c:extLst>
          </c:dPt>
          <c:dPt>
            <c:idx val="2"/>
            <c:invertIfNegative val="0"/>
            <c:bubble3D val="0"/>
            <c:spPr>
              <a:solidFill>
                <a:srgbClr val="A31312"/>
              </a:solidFill>
              <a:ln>
                <a:noFill/>
              </a:ln>
              <a:effectLst/>
            </c:spPr>
            <c:extLst>
              <c:ext xmlns:c16="http://schemas.microsoft.com/office/drawing/2014/chart" uri="{C3380CC4-5D6E-409C-BE32-E72D297353CC}">
                <c16:uniqueId val="{00000005-50B1-4E87-9FCE-E6733650E60B}"/>
              </c:ext>
            </c:extLst>
          </c:dPt>
          <c:dPt>
            <c:idx val="3"/>
            <c:invertIfNegative val="0"/>
            <c:bubble3D val="0"/>
            <c:spPr>
              <a:solidFill>
                <a:srgbClr val="493456"/>
              </a:solidFill>
              <a:ln>
                <a:noFill/>
              </a:ln>
              <a:effectLst/>
            </c:spPr>
            <c:extLst>
              <c:ext xmlns:c16="http://schemas.microsoft.com/office/drawing/2014/chart" uri="{C3380CC4-5D6E-409C-BE32-E72D297353CC}">
                <c16:uniqueId val="{00000007-50B1-4E87-9FCE-E6733650E60B}"/>
              </c:ext>
            </c:extLst>
          </c:dPt>
          <c:dPt>
            <c:idx val="4"/>
            <c:invertIfNegative val="0"/>
            <c:bubble3D val="0"/>
            <c:spPr>
              <a:solidFill>
                <a:srgbClr val="F36E36"/>
              </a:solidFill>
              <a:ln>
                <a:noFill/>
              </a:ln>
              <a:effectLst/>
            </c:spPr>
            <c:extLst>
              <c:ext xmlns:c16="http://schemas.microsoft.com/office/drawing/2014/chart" uri="{C3380CC4-5D6E-409C-BE32-E72D297353CC}">
                <c16:uniqueId val="{00000009-50B1-4E87-9FCE-E6733650E60B}"/>
              </c:ext>
            </c:extLst>
          </c:dPt>
          <c:dPt>
            <c:idx val="5"/>
            <c:invertIfNegative val="0"/>
            <c:bubble3D val="0"/>
            <c:spPr>
              <a:solidFill>
                <a:srgbClr val="1E753B"/>
              </a:solidFill>
              <a:ln>
                <a:noFill/>
              </a:ln>
              <a:effectLst/>
            </c:spPr>
            <c:extLst>
              <c:ext xmlns:c16="http://schemas.microsoft.com/office/drawing/2014/chart" uri="{C3380CC4-5D6E-409C-BE32-E72D297353CC}">
                <c16:uniqueId val="{0000000B-50B1-4E87-9FCE-E6733650E60B}"/>
              </c:ext>
            </c:extLst>
          </c:dPt>
          <c:dLbls>
            <c:delete val="1"/>
          </c:dLbls>
          <c:cat>
            <c:strRef>
              <c:f>'[results-survey411514 -- trying analysis.xlsx]Attitudes Towards Neutrality in'!$AC$308:$AC$313</c:f>
              <c:strCache>
                <c:ptCount val="6"/>
                <c:pt idx="0">
                  <c:v>Open access and intellectual property</c:v>
                </c:pt>
                <c:pt idx="1">
                  <c:v>Colleague and employer/employee relationship</c:v>
                </c:pt>
                <c:pt idx="2">
                  <c:v>Privacy, secrecy and transparency</c:v>
                </c:pt>
                <c:pt idx="3">
                  <c:v>Neutrality, personal integrity and professional skills</c:v>
                </c:pt>
                <c:pt idx="4">
                  <c:v>Responsibilities towards individuals and society</c:v>
                </c:pt>
                <c:pt idx="5">
                  <c:v>Access to Information </c:v>
                </c:pt>
              </c:strCache>
            </c:strRef>
          </c:cat>
          <c:val>
            <c:numRef>
              <c:f>'[results-survey411514 -- trying analysis.xlsx]Attitudes Towards Neutrality in'!$AD$308:$AD$313</c:f>
              <c:numCache>
                <c:formatCode>General</c:formatCode>
                <c:ptCount val="6"/>
                <c:pt idx="0">
                  <c:v>394</c:v>
                </c:pt>
                <c:pt idx="1">
                  <c:v>455</c:v>
                </c:pt>
                <c:pt idx="2">
                  <c:v>461</c:v>
                </c:pt>
                <c:pt idx="3">
                  <c:v>484</c:v>
                </c:pt>
                <c:pt idx="4">
                  <c:v>807</c:v>
                </c:pt>
                <c:pt idx="5">
                  <c:v>928</c:v>
                </c:pt>
              </c:numCache>
            </c:numRef>
          </c:val>
          <c:extLst>
            <c:ext xmlns:c16="http://schemas.microsoft.com/office/drawing/2014/chart" uri="{C3380CC4-5D6E-409C-BE32-E72D297353CC}">
              <c16:uniqueId val="{0000000C-50B1-4E87-9FCE-E6733650E60B}"/>
            </c:ext>
          </c:extLst>
        </c:ser>
        <c:dLbls>
          <c:dLblPos val="outEnd"/>
          <c:showLegendKey val="0"/>
          <c:showVal val="1"/>
          <c:showCatName val="0"/>
          <c:showSerName val="0"/>
          <c:showPercent val="0"/>
          <c:showBubbleSize val="0"/>
        </c:dLbls>
        <c:gapWidth val="182"/>
        <c:axId val="956188656"/>
        <c:axId val="956186736"/>
      </c:barChart>
      <c:catAx>
        <c:axId val="956188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56186736"/>
        <c:crosses val="autoZero"/>
        <c:auto val="1"/>
        <c:lblAlgn val="ctr"/>
        <c:lblOffset val="100"/>
        <c:noMultiLvlLbl val="0"/>
      </c:catAx>
      <c:valAx>
        <c:axId val="95618673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95618865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rgbClr val="000000"/>
                </a:solidFill>
              </a:rPr>
              <a:t>How often respondents think about neutrality in different areas </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473999343832019E-2"/>
          <c:y val="0.1058639668985184"/>
          <c:w val="0.76988845144356954"/>
          <c:h val="0.80844490912869504"/>
        </c:manualLayout>
      </c:layout>
      <c:barChart>
        <c:barDir val="col"/>
        <c:grouping val="clustered"/>
        <c:varyColors val="0"/>
        <c:ser>
          <c:idx val="0"/>
          <c:order val="0"/>
          <c:tx>
            <c:strRef>
              <c:f>'[results-survey411514 -- trying analysis.xlsx]Attitudes Towards Neutrality in'!$S$317</c:f>
              <c:strCache>
                <c:ptCount val="1"/>
                <c:pt idx="0">
                  <c:v>Collection development </c:v>
                </c:pt>
              </c:strCache>
            </c:strRef>
          </c:tx>
          <c:spPr>
            <a:solidFill>
              <a:srgbClr val="1E75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in'!$S$318:$S$321</c:f>
              <c:numCache>
                <c:formatCode>0%</c:formatCode>
                <c:ptCount val="4"/>
                <c:pt idx="0">
                  <c:v>0.14492753623188406</c:v>
                </c:pt>
                <c:pt idx="1">
                  <c:v>0.46376811594202899</c:v>
                </c:pt>
                <c:pt idx="2">
                  <c:v>0.27536231884057971</c:v>
                </c:pt>
                <c:pt idx="3">
                  <c:v>0.11594202898550725</c:v>
                </c:pt>
              </c:numCache>
            </c:numRef>
          </c:val>
          <c:extLst>
            <c:ext xmlns:c16="http://schemas.microsoft.com/office/drawing/2014/chart" uri="{C3380CC4-5D6E-409C-BE32-E72D297353CC}">
              <c16:uniqueId val="{00000000-DEE6-46D4-9AD7-492ADD43F0FB}"/>
            </c:ext>
          </c:extLst>
        </c:ser>
        <c:ser>
          <c:idx val="1"/>
          <c:order val="1"/>
          <c:tx>
            <c:strRef>
              <c:f>'[results-survey411514 -- trying analysis.xlsx]Attitudes Towards Neutrality in'!$T$317</c:f>
              <c:strCache>
                <c:ptCount val="1"/>
                <c:pt idx="0">
                  <c:v>Teaching</c:v>
                </c:pt>
              </c:strCache>
            </c:strRef>
          </c:tx>
          <c:spPr>
            <a:solidFill>
              <a:srgbClr val="493456">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in'!$T$318:$T$321</c:f>
              <c:numCache>
                <c:formatCode>0%</c:formatCode>
                <c:ptCount val="4"/>
                <c:pt idx="0">
                  <c:v>0.10126582278481013</c:v>
                </c:pt>
                <c:pt idx="1">
                  <c:v>0.46835443037974683</c:v>
                </c:pt>
                <c:pt idx="2">
                  <c:v>0.31645569620253167</c:v>
                </c:pt>
                <c:pt idx="3">
                  <c:v>0.11392405063291139</c:v>
                </c:pt>
              </c:numCache>
            </c:numRef>
          </c:val>
          <c:extLst>
            <c:ext xmlns:c16="http://schemas.microsoft.com/office/drawing/2014/chart" uri="{C3380CC4-5D6E-409C-BE32-E72D297353CC}">
              <c16:uniqueId val="{00000001-DEE6-46D4-9AD7-492ADD43F0FB}"/>
            </c:ext>
          </c:extLst>
        </c:ser>
        <c:ser>
          <c:idx val="2"/>
          <c:order val="2"/>
          <c:tx>
            <c:strRef>
              <c:f>'[results-survey411514 -- trying analysis.xlsx]Attitudes Towards Neutrality in'!$U$317</c:f>
              <c:strCache>
                <c:ptCount val="1"/>
                <c:pt idx="0">
                  <c:v>Reference</c:v>
                </c:pt>
              </c:strCache>
            </c:strRef>
          </c:tx>
          <c:spPr>
            <a:solidFill>
              <a:srgbClr val="067CA2">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in'!$U$318:$U$321</c:f>
              <c:numCache>
                <c:formatCode>0%</c:formatCode>
                <c:ptCount val="4"/>
                <c:pt idx="0">
                  <c:v>0.13422818791946309</c:v>
                </c:pt>
                <c:pt idx="1">
                  <c:v>0.43624161073825501</c:v>
                </c:pt>
                <c:pt idx="2">
                  <c:v>0.31543624161073824</c:v>
                </c:pt>
                <c:pt idx="3">
                  <c:v>0.11409395973154363</c:v>
                </c:pt>
              </c:numCache>
            </c:numRef>
          </c:val>
          <c:extLst>
            <c:ext xmlns:c16="http://schemas.microsoft.com/office/drawing/2014/chart" uri="{C3380CC4-5D6E-409C-BE32-E72D297353CC}">
              <c16:uniqueId val="{00000002-DEE6-46D4-9AD7-492ADD43F0FB}"/>
            </c:ext>
          </c:extLst>
        </c:ser>
        <c:ser>
          <c:idx val="3"/>
          <c:order val="3"/>
          <c:tx>
            <c:strRef>
              <c:f>'[results-survey411514 -- trying analysis.xlsx]Attitudes Towards Neutrality in'!$V$317</c:f>
              <c:strCache>
                <c:ptCount val="1"/>
                <c:pt idx="0">
                  <c:v>Outreach</c:v>
                </c:pt>
              </c:strCache>
            </c:strRef>
          </c:tx>
          <c:spPr>
            <a:solidFill>
              <a:srgbClr val="F36E3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in'!$V$318:$V$321</c:f>
              <c:numCache>
                <c:formatCode>0%</c:formatCode>
                <c:ptCount val="4"/>
                <c:pt idx="0">
                  <c:v>0.10869565217391304</c:v>
                </c:pt>
                <c:pt idx="1">
                  <c:v>0.35507246376811596</c:v>
                </c:pt>
                <c:pt idx="2">
                  <c:v>0.37681159420289856</c:v>
                </c:pt>
                <c:pt idx="3">
                  <c:v>0.15942028985507245</c:v>
                </c:pt>
              </c:numCache>
            </c:numRef>
          </c:val>
          <c:extLst>
            <c:ext xmlns:c16="http://schemas.microsoft.com/office/drawing/2014/chart" uri="{C3380CC4-5D6E-409C-BE32-E72D297353CC}">
              <c16:uniqueId val="{00000003-DEE6-46D4-9AD7-492ADD43F0FB}"/>
            </c:ext>
          </c:extLst>
        </c:ser>
        <c:ser>
          <c:idx val="4"/>
          <c:order val="4"/>
          <c:tx>
            <c:strRef>
              <c:f>'[results-survey411514 -- trying analysis.xlsx]Attitudes Towards Neutrality in'!$W$317</c:f>
              <c:strCache>
                <c:ptCount val="1"/>
                <c:pt idx="0">
                  <c:v>Cataloguing</c:v>
                </c:pt>
              </c:strCache>
            </c:strRef>
          </c:tx>
          <c:spPr>
            <a:solidFill>
              <a:srgbClr val="FDB91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in'!$W$318:$W$321</c:f>
              <c:numCache>
                <c:formatCode>0%</c:formatCode>
                <c:ptCount val="4"/>
                <c:pt idx="0">
                  <c:v>0.11940298507462686</c:v>
                </c:pt>
                <c:pt idx="1">
                  <c:v>0.37313432835820898</c:v>
                </c:pt>
                <c:pt idx="2">
                  <c:v>0.29850746268656714</c:v>
                </c:pt>
                <c:pt idx="3">
                  <c:v>0.20895522388059701</c:v>
                </c:pt>
              </c:numCache>
            </c:numRef>
          </c:val>
          <c:extLst>
            <c:ext xmlns:c16="http://schemas.microsoft.com/office/drawing/2014/chart" uri="{C3380CC4-5D6E-409C-BE32-E72D297353CC}">
              <c16:uniqueId val="{00000004-DEE6-46D4-9AD7-492ADD43F0FB}"/>
            </c:ext>
          </c:extLst>
        </c:ser>
        <c:ser>
          <c:idx val="5"/>
          <c:order val="5"/>
          <c:tx>
            <c:strRef>
              <c:f>'[results-survey411514 -- trying analysis.xlsx]Attitudes Towards Neutrality in'!$X$317</c:f>
              <c:strCache>
                <c:ptCount val="1"/>
                <c:pt idx="0">
                  <c:v>Policy creation and enforcement</c:v>
                </c:pt>
              </c:strCache>
            </c:strRef>
          </c:tx>
          <c:spPr>
            <a:solidFill>
              <a:srgbClr val="1E753B">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in'!$X$318:$X$321</c:f>
              <c:numCache>
                <c:formatCode>0%</c:formatCode>
                <c:ptCount val="4"/>
                <c:pt idx="0">
                  <c:v>0.17037037037037037</c:v>
                </c:pt>
                <c:pt idx="1">
                  <c:v>0.49629629629629629</c:v>
                </c:pt>
                <c:pt idx="2">
                  <c:v>0.22222222222222221</c:v>
                </c:pt>
                <c:pt idx="3">
                  <c:v>0.1111111111111111</c:v>
                </c:pt>
              </c:numCache>
            </c:numRef>
          </c:val>
          <c:extLst>
            <c:ext xmlns:c16="http://schemas.microsoft.com/office/drawing/2014/chart" uri="{C3380CC4-5D6E-409C-BE32-E72D297353CC}">
              <c16:uniqueId val="{00000005-DEE6-46D4-9AD7-492ADD43F0FB}"/>
            </c:ext>
          </c:extLst>
        </c:ser>
        <c:ser>
          <c:idx val="6"/>
          <c:order val="6"/>
          <c:tx>
            <c:strRef>
              <c:f>'[results-survey411514 -- trying analysis.xlsx]Attitudes Towards Neutrality in'!$Y$317</c:f>
              <c:strCache>
                <c:ptCount val="1"/>
                <c:pt idx="0">
                  <c:v>Management of spaces and equipment</c:v>
                </c:pt>
              </c:strCache>
            </c:strRef>
          </c:tx>
          <c:spPr>
            <a:solidFill>
              <a:srgbClr val="067C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in'!$Y$318:$Y$321</c:f>
              <c:numCache>
                <c:formatCode>0%</c:formatCode>
                <c:ptCount val="4"/>
                <c:pt idx="0">
                  <c:v>0.16666666666666666</c:v>
                </c:pt>
                <c:pt idx="1">
                  <c:v>0.40350877192982454</c:v>
                </c:pt>
                <c:pt idx="2">
                  <c:v>0.2982456140350877</c:v>
                </c:pt>
                <c:pt idx="3">
                  <c:v>0.13157894736842105</c:v>
                </c:pt>
              </c:numCache>
            </c:numRef>
          </c:val>
          <c:extLst>
            <c:ext xmlns:c16="http://schemas.microsoft.com/office/drawing/2014/chart" uri="{C3380CC4-5D6E-409C-BE32-E72D297353CC}">
              <c16:uniqueId val="{00000006-DEE6-46D4-9AD7-492ADD43F0FB}"/>
            </c:ext>
          </c:extLst>
        </c:ser>
        <c:ser>
          <c:idx val="7"/>
          <c:order val="7"/>
          <c:tx>
            <c:strRef>
              <c:f>'[results-survey411514 -- trying analysis.xlsx]Attitudes Towards Neutrality in'!$Z$317</c:f>
              <c:strCache>
                <c:ptCount val="1"/>
                <c:pt idx="0">
                  <c:v>Management of staff and hiring</c:v>
                </c:pt>
              </c:strCache>
            </c:strRef>
          </c:tx>
          <c:spPr>
            <a:solidFill>
              <a:srgbClr val="A3131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in'!$Z$318:$Z$321</c:f>
              <c:numCache>
                <c:formatCode>0%</c:formatCode>
                <c:ptCount val="4"/>
                <c:pt idx="0">
                  <c:v>0.15322580645161291</c:v>
                </c:pt>
                <c:pt idx="1">
                  <c:v>0.50806451612903225</c:v>
                </c:pt>
                <c:pt idx="2">
                  <c:v>0.21774193548387097</c:v>
                </c:pt>
                <c:pt idx="3">
                  <c:v>0.12096774193548387</c:v>
                </c:pt>
              </c:numCache>
            </c:numRef>
          </c:val>
          <c:extLst>
            <c:ext xmlns:c16="http://schemas.microsoft.com/office/drawing/2014/chart" uri="{C3380CC4-5D6E-409C-BE32-E72D297353CC}">
              <c16:uniqueId val="{00000007-DEE6-46D4-9AD7-492ADD43F0FB}"/>
            </c:ext>
          </c:extLst>
        </c:ser>
        <c:ser>
          <c:idx val="8"/>
          <c:order val="8"/>
          <c:tx>
            <c:strRef>
              <c:f>'[results-survey411514 -- trying analysis.xlsx]Attitudes Towards Neutrality in'!$AA$317</c:f>
              <c:strCache>
                <c:ptCount val="1"/>
                <c:pt idx="0">
                  <c:v>Assessment of services</c:v>
                </c:pt>
              </c:strCache>
            </c:strRef>
          </c:tx>
          <c:spPr>
            <a:solidFill>
              <a:srgbClr val="FE438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in'!$R$318:$R$321</c:f>
              <c:strCache>
                <c:ptCount val="4"/>
                <c:pt idx="0">
                  <c:v>Always</c:v>
                </c:pt>
                <c:pt idx="1">
                  <c:v>Often</c:v>
                </c:pt>
                <c:pt idx="2">
                  <c:v>Rarely</c:v>
                </c:pt>
                <c:pt idx="3">
                  <c:v>Never</c:v>
                </c:pt>
              </c:strCache>
            </c:strRef>
          </c:cat>
          <c:val>
            <c:numRef>
              <c:f>'[results-survey411514 -- trying analysis.xlsx]Attitudes Towards Neutrality in'!$AA$318:$AA$321</c:f>
              <c:numCache>
                <c:formatCode>0%</c:formatCode>
                <c:ptCount val="4"/>
                <c:pt idx="0">
                  <c:v>8.5106382978723402E-2</c:v>
                </c:pt>
                <c:pt idx="1">
                  <c:v>0.49645390070921985</c:v>
                </c:pt>
                <c:pt idx="2">
                  <c:v>0.27659574468085107</c:v>
                </c:pt>
                <c:pt idx="3">
                  <c:v>0.14184397163120568</c:v>
                </c:pt>
              </c:numCache>
            </c:numRef>
          </c:val>
          <c:extLst>
            <c:ext xmlns:c16="http://schemas.microsoft.com/office/drawing/2014/chart" uri="{C3380CC4-5D6E-409C-BE32-E72D297353CC}">
              <c16:uniqueId val="{00000008-DEE6-46D4-9AD7-492ADD43F0FB}"/>
            </c:ext>
          </c:extLst>
        </c:ser>
        <c:dLbls>
          <c:showLegendKey val="0"/>
          <c:showVal val="1"/>
          <c:showCatName val="0"/>
          <c:showSerName val="0"/>
          <c:showPercent val="0"/>
          <c:showBubbleSize val="0"/>
        </c:dLbls>
        <c:gapWidth val="75"/>
        <c:axId val="298831264"/>
        <c:axId val="298832704"/>
      </c:barChart>
      <c:catAx>
        <c:axId val="29883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crossAx val="298832704"/>
        <c:crosses val="autoZero"/>
        <c:auto val="1"/>
        <c:lblAlgn val="ctr"/>
        <c:lblOffset val="100"/>
        <c:noMultiLvlLbl val="0"/>
      </c:catAx>
      <c:valAx>
        <c:axId val="298832704"/>
        <c:scaling>
          <c:orientation val="minMax"/>
        </c:scaling>
        <c:delete val="1"/>
        <c:axPos val="l"/>
        <c:title>
          <c:tx>
            <c:rich>
              <a:bodyPr rot="-5400000" spcFirstLastPara="1" vertOverflow="ellipsis" vert="horz" wrap="square" anchor="ctr" anchorCtr="1"/>
              <a:lstStyle/>
              <a:p>
                <a:pPr>
                  <a:defRPr sz="1800" b="0" i="0" u="none" strike="noStrike" kern="1200" baseline="0">
                    <a:solidFill>
                      <a:srgbClr val="000000"/>
                    </a:solidFill>
                    <a:latin typeface="+mn-lt"/>
                    <a:ea typeface="+mn-ea"/>
                    <a:cs typeface="+mn-cs"/>
                  </a:defRPr>
                </a:pPr>
                <a:r>
                  <a:rPr lang="en-CA" sz="1800" dirty="0">
                    <a:solidFill>
                      <a:srgbClr val="000000"/>
                    </a:solidFill>
                  </a:rPr>
                  <a:t>Percentage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title>
        <c:numFmt formatCode="0%" sourceLinked="1"/>
        <c:majorTickMark val="none"/>
        <c:minorTickMark val="none"/>
        <c:tickLblPos val="nextTo"/>
        <c:crossAx val="298831264"/>
        <c:crosses val="autoZero"/>
        <c:crossBetween val="between"/>
      </c:valAx>
      <c:spPr>
        <a:noFill/>
        <a:ln>
          <a:noFill/>
        </a:ln>
        <a:effectLst/>
      </c:spPr>
    </c:plotArea>
    <c:legend>
      <c:legendPos val="r"/>
      <c:layout>
        <c:manualLayout>
          <c:xMode val="edge"/>
          <c:yMode val="edge"/>
          <c:x val="0.81222153871391078"/>
          <c:y val="0.20530994760803448"/>
          <c:w val="0.18120152559055119"/>
          <c:h val="0.71627915077769511"/>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solidFill>
                  <a:srgbClr val="000000"/>
                </a:solidFill>
              </a:rPr>
              <a:t>How</a:t>
            </a:r>
            <a:r>
              <a:rPr lang="en-US" sz="2400" baseline="0" dirty="0">
                <a:solidFill>
                  <a:srgbClr val="000000"/>
                </a:solidFill>
              </a:rPr>
              <a:t> often respondents think about neutrality in different areas </a:t>
            </a:r>
            <a:endParaRPr lang="en-US" sz="2400" dirty="0">
              <a:solidFill>
                <a:srgbClr val="000000"/>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0243570302117233E-2"/>
          <c:y val="0.11252149835031783"/>
          <c:w val="0.70030504862879628"/>
          <c:h val="0.79639846802517489"/>
        </c:manualLayout>
      </c:layout>
      <c:barChart>
        <c:barDir val="col"/>
        <c:grouping val="clustered"/>
        <c:varyColors val="0"/>
        <c:ser>
          <c:idx val="0"/>
          <c:order val="0"/>
          <c:tx>
            <c:strRef>
              <c:f>'[results-survey411514 -- trying analysis.xlsx]Attitudes Towards Neutrality in'!$S$275</c:f>
              <c:strCache>
                <c:ptCount val="1"/>
                <c:pt idx="0">
                  <c:v>Collection development </c:v>
                </c:pt>
              </c:strCache>
            </c:strRef>
          </c:tx>
          <c:spPr>
            <a:solidFill>
              <a:srgbClr val="1E75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in'!$S$276:$S$279</c:f>
              <c:numCache>
                <c:formatCode>General</c:formatCode>
                <c:ptCount val="4"/>
                <c:pt idx="0">
                  <c:v>20</c:v>
                </c:pt>
                <c:pt idx="1">
                  <c:v>64</c:v>
                </c:pt>
                <c:pt idx="2">
                  <c:v>38</c:v>
                </c:pt>
                <c:pt idx="3">
                  <c:v>16</c:v>
                </c:pt>
              </c:numCache>
            </c:numRef>
          </c:val>
          <c:extLst>
            <c:ext xmlns:c16="http://schemas.microsoft.com/office/drawing/2014/chart" uri="{C3380CC4-5D6E-409C-BE32-E72D297353CC}">
              <c16:uniqueId val="{00000000-8C7F-48A1-8954-B36DC5E0CDCB}"/>
            </c:ext>
          </c:extLst>
        </c:ser>
        <c:ser>
          <c:idx val="1"/>
          <c:order val="1"/>
          <c:tx>
            <c:strRef>
              <c:f>'[results-survey411514 -- trying analysis.xlsx]Attitudes Towards Neutrality in'!$T$275</c:f>
              <c:strCache>
                <c:ptCount val="1"/>
                <c:pt idx="0">
                  <c:v>Teaching</c:v>
                </c:pt>
              </c:strCache>
            </c:strRef>
          </c:tx>
          <c:spPr>
            <a:solidFill>
              <a:srgbClr val="493456">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in'!$T$276:$T$279</c:f>
              <c:numCache>
                <c:formatCode>General</c:formatCode>
                <c:ptCount val="4"/>
                <c:pt idx="0">
                  <c:v>16</c:v>
                </c:pt>
                <c:pt idx="1">
                  <c:v>74</c:v>
                </c:pt>
                <c:pt idx="2">
                  <c:v>50</c:v>
                </c:pt>
                <c:pt idx="3">
                  <c:v>18</c:v>
                </c:pt>
              </c:numCache>
            </c:numRef>
          </c:val>
          <c:extLst>
            <c:ext xmlns:c16="http://schemas.microsoft.com/office/drawing/2014/chart" uri="{C3380CC4-5D6E-409C-BE32-E72D297353CC}">
              <c16:uniqueId val="{00000001-8C7F-48A1-8954-B36DC5E0CDCB}"/>
            </c:ext>
          </c:extLst>
        </c:ser>
        <c:ser>
          <c:idx val="2"/>
          <c:order val="2"/>
          <c:tx>
            <c:strRef>
              <c:f>'[results-survey411514 -- trying analysis.xlsx]Attitudes Towards Neutrality in'!$U$275</c:f>
              <c:strCache>
                <c:ptCount val="1"/>
                <c:pt idx="0">
                  <c:v>Reference</c:v>
                </c:pt>
              </c:strCache>
            </c:strRef>
          </c:tx>
          <c:spPr>
            <a:solidFill>
              <a:srgbClr val="067CA2">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in'!$U$276:$U$279</c:f>
              <c:numCache>
                <c:formatCode>General</c:formatCode>
                <c:ptCount val="4"/>
                <c:pt idx="0">
                  <c:v>20</c:v>
                </c:pt>
                <c:pt idx="1">
                  <c:v>65</c:v>
                </c:pt>
                <c:pt idx="2">
                  <c:v>47</c:v>
                </c:pt>
                <c:pt idx="3">
                  <c:v>17</c:v>
                </c:pt>
              </c:numCache>
            </c:numRef>
          </c:val>
          <c:extLst>
            <c:ext xmlns:c16="http://schemas.microsoft.com/office/drawing/2014/chart" uri="{C3380CC4-5D6E-409C-BE32-E72D297353CC}">
              <c16:uniqueId val="{00000002-8C7F-48A1-8954-B36DC5E0CDCB}"/>
            </c:ext>
          </c:extLst>
        </c:ser>
        <c:ser>
          <c:idx val="3"/>
          <c:order val="3"/>
          <c:tx>
            <c:strRef>
              <c:f>'[results-survey411514 -- trying analysis.xlsx]Attitudes Towards Neutrality in'!$V$275</c:f>
              <c:strCache>
                <c:ptCount val="1"/>
                <c:pt idx="0">
                  <c:v>Outreach</c:v>
                </c:pt>
              </c:strCache>
            </c:strRef>
          </c:tx>
          <c:spPr>
            <a:solidFill>
              <a:srgbClr val="F36E3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in'!$V$276:$V$279</c:f>
              <c:numCache>
                <c:formatCode>General</c:formatCode>
                <c:ptCount val="4"/>
                <c:pt idx="0">
                  <c:v>15</c:v>
                </c:pt>
                <c:pt idx="1">
                  <c:v>49</c:v>
                </c:pt>
                <c:pt idx="2">
                  <c:v>52</c:v>
                </c:pt>
                <c:pt idx="3">
                  <c:v>22</c:v>
                </c:pt>
              </c:numCache>
            </c:numRef>
          </c:val>
          <c:extLst>
            <c:ext xmlns:c16="http://schemas.microsoft.com/office/drawing/2014/chart" uri="{C3380CC4-5D6E-409C-BE32-E72D297353CC}">
              <c16:uniqueId val="{00000003-8C7F-48A1-8954-B36DC5E0CDCB}"/>
            </c:ext>
          </c:extLst>
        </c:ser>
        <c:ser>
          <c:idx val="4"/>
          <c:order val="4"/>
          <c:tx>
            <c:strRef>
              <c:f>'[results-survey411514 -- trying analysis.xlsx]Attitudes Towards Neutrality in'!$W$275</c:f>
              <c:strCache>
                <c:ptCount val="1"/>
                <c:pt idx="0">
                  <c:v>Cataloguing</c:v>
                </c:pt>
              </c:strCache>
            </c:strRef>
          </c:tx>
          <c:spPr>
            <a:solidFill>
              <a:srgbClr val="FDB91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in'!$W$276:$W$279</c:f>
              <c:numCache>
                <c:formatCode>General</c:formatCode>
                <c:ptCount val="4"/>
                <c:pt idx="0">
                  <c:v>8</c:v>
                </c:pt>
                <c:pt idx="1">
                  <c:v>25</c:v>
                </c:pt>
                <c:pt idx="2">
                  <c:v>20</c:v>
                </c:pt>
                <c:pt idx="3">
                  <c:v>14</c:v>
                </c:pt>
              </c:numCache>
            </c:numRef>
          </c:val>
          <c:extLst>
            <c:ext xmlns:c16="http://schemas.microsoft.com/office/drawing/2014/chart" uri="{C3380CC4-5D6E-409C-BE32-E72D297353CC}">
              <c16:uniqueId val="{00000004-8C7F-48A1-8954-B36DC5E0CDCB}"/>
            </c:ext>
          </c:extLst>
        </c:ser>
        <c:ser>
          <c:idx val="5"/>
          <c:order val="5"/>
          <c:tx>
            <c:strRef>
              <c:f>'[results-survey411514 -- trying analysis.xlsx]Attitudes Towards Neutrality in'!$X$275</c:f>
              <c:strCache>
                <c:ptCount val="1"/>
                <c:pt idx="0">
                  <c:v>Policy creation and enforcement</c:v>
                </c:pt>
              </c:strCache>
            </c:strRef>
          </c:tx>
          <c:spPr>
            <a:solidFill>
              <a:srgbClr val="1E753B">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in'!$X$276:$X$279</c:f>
              <c:numCache>
                <c:formatCode>General</c:formatCode>
                <c:ptCount val="4"/>
                <c:pt idx="0">
                  <c:v>23</c:v>
                </c:pt>
                <c:pt idx="1">
                  <c:v>67</c:v>
                </c:pt>
                <c:pt idx="2">
                  <c:v>30</c:v>
                </c:pt>
                <c:pt idx="3">
                  <c:v>15</c:v>
                </c:pt>
              </c:numCache>
            </c:numRef>
          </c:val>
          <c:extLst>
            <c:ext xmlns:c16="http://schemas.microsoft.com/office/drawing/2014/chart" uri="{C3380CC4-5D6E-409C-BE32-E72D297353CC}">
              <c16:uniqueId val="{00000005-8C7F-48A1-8954-B36DC5E0CDCB}"/>
            </c:ext>
          </c:extLst>
        </c:ser>
        <c:ser>
          <c:idx val="6"/>
          <c:order val="6"/>
          <c:tx>
            <c:strRef>
              <c:f>'[results-survey411514 -- trying analysis.xlsx]Attitudes Towards Neutrality in'!$Y$275</c:f>
              <c:strCache>
                <c:ptCount val="1"/>
                <c:pt idx="0">
                  <c:v>Management of spaces and equipment</c:v>
                </c:pt>
              </c:strCache>
            </c:strRef>
          </c:tx>
          <c:spPr>
            <a:solidFill>
              <a:srgbClr val="067C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in'!$Y$276:$Y$279</c:f>
              <c:numCache>
                <c:formatCode>General</c:formatCode>
                <c:ptCount val="4"/>
                <c:pt idx="0">
                  <c:v>19</c:v>
                </c:pt>
                <c:pt idx="1">
                  <c:v>46</c:v>
                </c:pt>
                <c:pt idx="2">
                  <c:v>34</c:v>
                </c:pt>
                <c:pt idx="3">
                  <c:v>15</c:v>
                </c:pt>
              </c:numCache>
            </c:numRef>
          </c:val>
          <c:extLst>
            <c:ext xmlns:c16="http://schemas.microsoft.com/office/drawing/2014/chart" uri="{C3380CC4-5D6E-409C-BE32-E72D297353CC}">
              <c16:uniqueId val="{00000006-8C7F-48A1-8954-B36DC5E0CDCB}"/>
            </c:ext>
          </c:extLst>
        </c:ser>
        <c:ser>
          <c:idx val="7"/>
          <c:order val="7"/>
          <c:tx>
            <c:strRef>
              <c:f>'[results-survey411514 -- trying analysis.xlsx]Attitudes Towards Neutrality in'!$Z$275</c:f>
              <c:strCache>
                <c:ptCount val="1"/>
                <c:pt idx="0">
                  <c:v>Management of staff and hiring</c:v>
                </c:pt>
              </c:strCache>
            </c:strRef>
          </c:tx>
          <c:spPr>
            <a:solidFill>
              <a:srgbClr val="A3131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in'!$Z$276:$Z$279</c:f>
              <c:numCache>
                <c:formatCode>General</c:formatCode>
                <c:ptCount val="4"/>
                <c:pt idx="0">
                  <c:v>19</c:v>
                </c:pt>
                <c:pt idx="1">
                  <c:v>63</c:v>
                </c:pt>
                <c:pt idx="2">
                  <c:v>27</c:v>
                </c:pt>
                <c:pt idx="3">
                  <c:v>15</c:v>
                </c:pt>
              </c:numCache>
            </c:numRef>
          </c:val>
          <c:extLst>
            <c:ext xmlns:c16="http://schemas.microsoft.com/office/drawing/2014/chart" uri="{C3380CC4-5D6E-409C-BE32-E72D297353CC}">
              <c16:uniqueId val="{00000007-8C7F-48A1-8954-B36DC5E0CDCB}"/>
            </c:ext>
          </c:extLst>
        </c:ser>
        <c:ser>
          <c:idx val="8"/>
          <c:order val="8"/>
          <c:tx>
            <c:strRef>
              <c:f>'[results-survey411514 -- trying analysis.xlsx]Attitudes Towards Neutrality in'!$AA$275</c:f>
              <c:strCache>
                <c:ptCount val="1"/>
                <c:pt idx="0">
                  <c:v>Assessment of services</c:v>
                </c:pt>
              </c:strCache>
            </c:strRef>
          </c:tx>
          <c:spPr>
            <a:solidFill>
              <a:srgbClr val="FE438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'[results-survey411514 -- trying analysis.xlsx]Attitudes Towards Neutrality in'!$R$276:$R$279</c:f>
              <c:strCache>
                <c:ptCount val="4"/>
                <c:pt idx="0">
                  <c:v>Always</c:v>
                </c:pt>
                <c:pt idx="1">
                  <c:v>Often</c:v>
                </c:pt>
                <c:pt idx="2">
                  <c:v>Rarely</c:v>
                </c:pt>
                <c:pt idx="3">
                  <c:v>Never</c:v>
                </c:pt>
              </c:strCache>
            </c:strRef>
          </c:cat>
          <c:val>
            <c:numRef>
              <c:f>'[results-survey411514 -- trying analysis.xlsx]Attitudes Towards Neutrality in'!$AA$276:$AA$279</c:f>
              <c:numCache>
                <c:formatCode>General</c:formatCode>
                <c:ptCount val="4"/>
                <c:pt idx="0">
                  <c:v>12</c:v>
                </c:pt>
                <c:pt idx="1">
                  <c:v>70</c:v>
                </c:pt>
                <c:pt idx="2">
                  <c:v>39</c:v>
                </c:pt>
                <c:pt idx="3">
                  <c:v>20</c:v>
                </c:pt>
              </c:numCache>
            </c:numRef>
          </c:val>
          <c:extLst>
            <c:ext xmlns:c16="http://schemas.microsoft.com/office/drawing/2014/chart" uri="{C3380CC4-5D6E-409C-BE32-E72D297353CC}">
              <c16:uniqueId val="{00000008-8C7F-48A1-8954-B36DC5E0CDCB}"/>
            </c:ext>
          </c:extLst>
        </c:ser>
        <c:dLbls>
          <c:showLegendKey val="0"/>
          <c:showVal val="1"/>
          <c:showCatName val="0"/>
          <c:showSerName val="0"/>
          <c:showPercent val="0"/>
          <c:showBubbleSize val="0"/>
        </c:dLbls>
        <c:gapWidth val="75"/>
        <c:axId val="501960207"/>
        <c:axId val="501958287"/>
      </c:barChart>
      <c:catAx>
        <c:axId val="501960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501958287"/>
        <c:crosses val="autoZero"/>
        <c:auto val="1"/>
        <c:lblAlgn val="ctr"/>
        <c:lblOffset val="100"/>
        <c:noMultiLvlLbl val="0"/>
      </c:catAx>
      <c:valAx>
        <c:axId val="501958287"/>
        <c:scaling>
          <c:orientation val="minMax"/>
        </c:scaling>
        <c:delete val="1"/>
        <c:axPos val="l"/>
        <c:title>
          <c:tx>
            <c:rich>
              <a:bodyPr rot="-5400000" spcFirstLastPara="1" vertOverflow="ellipsis" vert="horz" wrap="square" anchor="ctr" anchorCtr="1"/>
              <a:lstStyle/>
              <a:p>
                <a:pPr>
                  <a:defRPr sz="1800" b="0" i="0" u="none" strike="noStrike" kern="1200" baseline="0">
                    <a:solidFill>
                      <a:srgbClr val="000000"/>
                    </a:solidFill>
                    <a:latin typeface="+mn-lt"/>
                    <a:ea typeface="+mn-ea"/>
                    <a:cs typeface="+mn-cs"/>
                  </a:defRPr>
                </a:pPr>
                <a:r>
                  <a:rPr lang="en-US" sz="1800" dirty="0">
                    <a:solidFill>
                      <a:srgbClr val="000000"/>
                    </a:solidFill>
                  </a:rPr>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title>
        <c:numFmt formatCode="General" sourceLinked="1"/>
        <c:majorTickMark val="none"/>
        <c:minorTickMark val="none"/>
        <c:tickLblPos val="nextTo"/>
        <c:crossAx val="501960207"/>
        <c:crosses val="autoZero"/>
        <c:crossBetween val="between"/>
      </c:valAx>
      <c:spPr>
        <a:noFill/>
        <a:ln>
          <a:solidFill>
            <a:sysClr val="window" lastClr="FFFFFF">
              <a:alpha val="48000"/>
            </a:sysClr>
          </a:solidFill>
        </a:ln>
        <a:effectLst/>
      </c:spPr>
    </c:plotArea>
    <c:legend>
      <c:legendPos val="r"/>
      <c:layout>
        <c:manualLayout>
          <c:xMode val="edge"/>
          <c:yMode val="edge"/>
          <c:x val="0.74949783950312787"/>
          <c:y val="0.13024428093106888"/>
          <c:w val="0.24379024506771108"/>
          <c:h val="0.8634458218206660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4" Type="http://schemas.openxmlformats.org/officeDocument/2006/relationships/image" Target="../media/image11.png"/></Relationships>
</file>

<file path=ppt/drawings/drawing1.xml><?xml version="1.0" encoding="utf-8"?>
<c:userShapes xmlns:c="http://schemas.openxmlformats.org/drawingml/2006/chart">
  <cdr:relSizeAnchor xmlns:cdr="http://schemas.openxmlformats.org/drawingml/2006/chartDrawing">
    <cdr:from>
      <cdr:x>0.27531</cdr:x>
      <cdr:y>0.90056</cdr:y>
    </cdr:from>
    <cdr:to>
      <cdr:x>0.72469</cdr:x>
      <cdr:y>0.98352</cdr:y>
    </cdr:to>
    <cdr:grpSp>
      <cdr:nvGrpSpPr>
        <cdr:cNvPr id="2" name="Group 1">
          <a:extLst xmlns:a="http://schemas.openxmlformats.org/drawingml/2006/main">
            <a:ext uri="{FF2B5EF4-FFF2-40B4-BE49-F238E27FC236}">
              <a16:creationId xmlns:a16="http://schemas.microsoft.com/office/drawing/2014/main" id="{6F4B0EF6-42AF-7D21-0B69-53E10FA306F0}"/>
            </a:ext>
          </a:extLst>
        </cdr:cNvPr>
        <cdr:cNvGrpSpPr/>
      </cdr:nvGrpSpPr>
      <cdr:grpSpPr>
        <a:xfrm xmlns:a="http://schemas.openxmlformats.org/drawingml/2006/main">
          <a:off x="3219336" y="4159651"/>
          <a:ext cx="5254890" cy="383177"/>
          <a:chOff x="1273657" y="1804057"/>
          <a:chExt cx="5254890" cy="383177"/>
        </a:xfrm>
      </cdr:grpSpPr>
      <cdr:pic>
        <cdr:nvPicPr>
          <cdr:cNvPr id="3" name="Picture 2">
            <a:extLst xmlns:a="http://schemas.openxmlformats.org/drawingml/2006/main">
              <a:ext uri="{FF2B5EF4-FFF2-40B4-BE49-F238E27FC236}">
                <a16:creationId xmlns:a16="http://schemas.microsoft.com/office/drawing/2014/main" id="{10B9CDF9-9CFF-2149-418E-68EEA959C024}"/>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995841" y="1879970"/>
            <a:ext cx="1532706" cy="281960"/>
          </a:xfrm>
          <a:prstGeom xmlns:a="http://schemas.openxmlformats.org/drawingml/2006/main" prst="rect">
            <a:avLst/>
          </a:prstGeom>
        </cdr:spPr>
      </cdr:pic>
      <cdr:pic>
        <cdr:nvPicPr>
          <cdr:cNvPr id="4" name="Picture 3">
            <a:extLst xmlns:a="http://schemas.openxmlformats.org/drawingml/2006/main">
              <a:ext uri="{FF2B5EF4-FFF2-40B4-BE49-F238E27FC236}">
                <a16:creationId xmlns:a16="http://schemas.microsoft.com/office/drawing/2014/main" id="{C58D0D97-2E18-91A3-8D47-99A3A75F0FF7}"/>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1273657" y="1854666"/>
            <a:ext cx="1771288" cy="332568"/>
          </a:xfrm>
          <a:prstGeom xmlns:a="http://schemas.openxmlformats.org/drawingml/2006/main" prst="rect">
            <a:avLst/>
          </a:prstGeom>
        </cdr:spPr>
      </cdr:pic>
      <cdr:pic>
        <cdr:nvPicPr>
          <cdr:cNvPr id="5" name="Picture 4">
            <a:extLst xmlns:a="http://schemas.openxmlformats.org/drawingml/2006/main">
              <a:ext uri="{FF2B5EF4-FFF2-40B4-BE49-F238E27FC236}">
                <a16:creationId xmlns:a16="http://schemas.microsoft.com/office/drawing/2014/main" id="{0FB83BD6-AB5E-E7B3-2AEF-6A049960343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4164988" y="1883585"/>
            <a:ext cx="766353" cy="274730"/>
          </a:xfrm>
          <a:prstGeom xmlns:a="http://schemas.openxmlformats.org/drawingml/2006/main" prst="rect">
            <a:avLst/>
          </a:prstGeom>
        </cdr:spPr>
      </cdr:pic>
      <cdr:pic>
        <cdr:nvPicPr>
          <cdr:cNvPr id="6" name="Picture 5">
            <a:extLst xmlns:a="http://schemas.openxmlformats.org/drawingml/2006/main">
              <a:ext uri="{FF2B5EF4-FFF2-40B4-BE49-F238E27FC236}">
                <a16:creationId xmlns:a16="http://schemas.microsoft.com/office/drawing/2014/main" id="{5429EA1B-DE4E-0804-7D49-DC6D233FD76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4"/>
          <a:stretch xmlns:a="http://schemas.openxmlformats.org/drawingml/2006/main">
            <a:fillRect/>
          </a:stretch>
        </cdr:blipFill>
        <cdr:spPr>
          <a:xfrm xmlns:a="http://schemas.openxmlformats.org/drawingml/2006/main">
            <a:off x="3044945" y="1804057"/>
            <a:ext cx="1055543" cy="383177"/>
          </a:xfrm>
          <a:prstGeom xmlns:a="http://schemas.openxmlformats.org/drawingml/2006/main" prst="rect">
            <a:avLst/>
          </a:prstGeom>
        </cdr:spPr>
      </cdr:pic>
    </cdr:grpSp>
  </cdr:relSizeAnchor>
</c:userShapes>
</file>

<file path=ppt/drawings/drawing2.xml><?xml version="1.0" encoding="utf-8"?>
<c:userShapes xmlns:c="http://schemas.openxmlformats.org/drawingml/2006/chart">
  <cdr:relSizeAnchor xmlns:cdr="http://schemas.openxmlformats.org/drawingml/2006/chartDrawing">
    <cdr:from>
      <cdr:x>0</cdr:x>
      <cdr:y>0.05713</cdr:y>
    </cdr:from>
    <cdr:to>
      <cdr:x>0.36145</cdr:x>
      <cdr:y>0.19641</cdr:y>
    </cdr:to>
    <cdr:sp macro="" textlink="">
      <cdr:nvSpPr>
        <cdr:cNvPr id="4" name="TextBox 3">
          <a:extLst xmlns:a="http://schemas.openxmlformats.org/drawingml/2006/main">
            <a:ext uri="{FF2B5EF4-FFF2-40B4-BE49-F238E27FC236}">
              <a16:creationId xmlns:a16="http://schemas.microsoft.com/office/drawing/2014/main" id="{3D8ECCA4-F64C-3F58-AC3C-16E2C8BD3743}"/>
            </a:ext>
          </a:extLst>
        </cdr:cNvPr>
        <cdr:cNvSpPr txBox="1"/>
      </cdr:nvSpPr>
      <cdr:spPr>
        <a:xfrm xmlns:a="http://schemas.openxmlformats.org/drawingml/2006/main">
          <a:off x="0" y="265098"/>
          <a:ext cx="4195482" cy="646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CA" sz="1600" dirty="0">
              <a:latin typeface="Arial" panose="020B0604020202020204" pitchFamily="34" charset="0"/>
              <a:cs typeface="Arial" panose="020B0604020202020204" pitchFamily="34" charset="0"/>
            </a:rPr>
            <a:t>Librarians should be neutral in the provision of library services</a:t>
          </a:r>
        </a:p>
        <a:p xmlns:a="http://schemas.openxmlformats.org/drawingml/2006/main">
          <a:pPr algn="r"/>
          <a:endParaRPr lang="en-CA" sz="1600" dirty="0">
            <a:latin typeface="Arial" panose="020B0604020202020204" pitchFamily="34" charset="0"/>
            <a:cs typeface="Arial" panose="020B0604020202020204" pitchFamily="34" charset="0"/>
          </a:endParaRPr>
        </a:p>
        <a:p xmlns:a="http://schemas.openxmlformats.org/drawingml/2006/main">
          <a:pPr algn="r"/>
          <a:endParaRPr lang="en-CA" sz="1600" dirty="0">
            <a:latin typeface="Arial" panose="020B0604020202020204" pitchFamily="34" charset="0"/>
            <a:cs typeface="Arial" panose="020B0604020202020204" pitchFamily="34" charset="0"/>
          </a:endParaRPr>
        </a:p>
        <a:p xmlns:a="http://schemas.openxmlformats.org/drawingml/2006/main">
          <a:pPr algn="r"/>
          <a:r>
            <a:rPr lang="en-CA" sz="1600" dirty="0">
              <a:latin typeface="Arial" panose="020B0604020202020204" pitchFamily="34" charset="0"/>
              <a:cs typeface="Arial" panose="020B0604020202020204" pitchFamily="34" charset="0"/>
            </a:rPr>
            <a:t>. </a:t>
          </a:r>
        </a:p>
      </cdr:txBody>
    </cdr:sp>
  </cdr:relSizeAnchor>
  <cdr:relSizeAnchor xmlns:cdr="http://schemas.openxmlformats.org/drawingml/2006/chartDrawing">
    <cdr:from>
      <cdr:x>0.00942</cdr:x>
      <cdr:y>0.25216</cdr:y>
    </cdr:from>
    <cdr:to>
      <cdr:x>0.36145</cdr:x>
      <cdr:y>0.37159</cdr:y>
    </cdr:to>
    <cdr:sp macro="" textlink="">
      <cdr:nvSpPr>
        <cdr:cNvPr id="5" name="TextBox 1">
          <a:extLst xmlns:a="http://schemas.openxmlformats.org/drawingml/2006/main">
            <a:ext uri="{FF2B5EF4-FFF2-40B4-BE49-F238E27FC236}">
              <a16:creationId xmlns:a16="http://schemas.microsoft.com/office/drawing/2014/main" id="{4D759157-FD06-4166-3BCD-E28BD192CEB8}"/>
            </a:ext>
          </a:extLst>
        </cdr:cNvPr>
        <cdr:cNvSpPr txBox="1"/>
      </cdr:nvSpPr>
      <cdr:spPr>
        <a:xfrm xmlns:a="http://schemas.openxmlformats.org/drawingml/2006/main">
          <a:off x="109369" y="1170151"/>
          <a:ext cx="4086109" cy="5541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CA" sz="1600" dirty="0">
              <a:latin typeface="Arial" panose="020B0604020202020204" pitchFamily="34" charset="0"/>
              <a:cs typeface="Arial" panose="020B0604020202020204" pitchFamily="34" charset="0"/>
            </a:rPr>
            <a:t>Neutrality is an important professional value in the library field</a:t>
          </a:r>
        </a:p>
        <a:p xmlns:a="http://schemas.openxmlformats.org/drawingml/2006/main">
          <a:pPr algn="r"/>
          <a:r>
            <a:rPr lang="en-CA" sz="1600" dirty="0">
              <a:latin typeface="Arial" panose="020B0604020202020204" pitchFamily="34" charset="0"/>
              <a:cs typeface="Arial" panose="020B0604020202020204" pitchFamily="34" charset="0"/>
            </a:rPr>
            <a:t> </a:t>
          </a:r>
        </a:p>
      </cdr:txBody>
    </cdr:sp>
  </cdr:relSizeAnchor>
  <cdr:relSizeAnchor xmlns:cdr="http://schemas.openxmlformats.org/drawingml/2006/chartDrawing">
    <cdr:from>
      <cdr:x>0</cdr:x>
      <cdr:y>0.46372</cdr:y>
    </cdr:from>
    <cdr:to>
      <cdr:x>0.36747</cdr:x>
      <cdr:y>0.54486</cdr:y>
    </cdr:to>
    <cdr:sp macro="" textlink="">
      <cdr:nvSpPr>
        <cdr:cNvPr id="6" name="TextBox 1">
          <a:extLst xmlns:a="http://schemas.openxmlformats.org/drawingml/2006/main">
            <a:ext uri="{FF2B5EF4-FFF2-40B4-BE49-F238E27FC236}">
              <a16:creationId xmlns:a16="http://schemas.microsoft.com/office/drawing/2014/main" id="{4D759157-FD06-4166-3BCD-E28BD192CEB8}"/>
            </a:ext>
          </a:extLst>
        </cdr:cNvPr>
        <cdr:cNvSpPr txBox="1"/>
      </cdr:nvSpPr>
      <cdr:spPr>
        <a:xfrm xmlns:a="http://schemas.openxmlformats.org/drawingml/2006/main">
          <a:off x="0" y="2151897"/>
          <a:ext cx="4265402" cy="3764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CA" sz="1600" dirty="0">
              <a:latin typeface="Arial" panose="020B0604020202020204" pitchFamily="34" charset="0"/>
              <a:cs typeface="Arial" panose="020B0604020202020204" pitchFamily="34" charset="0"/>
            </a:rPr>
            <a:t>Academic libraries should be neutral </a:t>
          </a:r>
        </a:p>
        <a:p xmlns:a="http://schemas.openxmlformats.org/drawingml/2006/main">
          <a:pPr algn="r"/>
          <a:r>
            <a:rPr lang="en-CA" sz="1600" dirty="0">
              <a:latin typeface="Arial" panose="020B0604020202020204" pitchFamily="34" charset="0"/>
              <a:cs typeface="Arial" panose="020B0604020202020204" pitchFamily="34" charset="0"/>
            </a:rPr>
            <a:t> </a:t>
          </a:r>
        </a:p>
      </cdr:txBody>
    </cdr:sp>
  </cdr:relSizeAnchor>
  <cdr:relSizeAnchor xmlns:cdr="http://schemas.openxmlformats.org/drawingml/2006/chartDrawing">
    <cdr:from>
      <cdr:x>0.11554</cdr:x>
      <cdr:y>0.66001</cdr:y>
    </cdr:from>
    <cdr:to>
      <cdr:x>0.36948</cdr:x>
      <cdr:y>0.73959</cdr:y>
    </cdr:to>
    <cdr:sp macro="" textlink="">
      <cdr:nvSpPr>
        <cdr:cNvPr id="7" name="TextBox 1">
          <a:extLst xmlns:a="http://schemas.openxmlformats.org/drawingml/2006/main">
            <a:ext uri="{FF2B5EF4-FFF2-40B4-BE49-F238E27FC236}">
              <a16:creationId xmlns:a16="http://schemas.microsoft.com/office/drawing/2014/main" id="{4D759157-FD06-4166-3BCD-E28BD192CEB8}"/>
            </a:ext>
          </a:extLst>
        </cdr:cNvPr>
        <cdr:cNvSpPr txBox="1"/>
      </cdr:nvSpPr>
      <cdr:spPr>
        <a:xfrm xmlns:a="http://schemas.openxmlformats.org/drawingml/2006/main">
          <a:off x="1341120" y="3062736"/>
          <a:ext cx="2947594" cy="3693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CA" sz="1600" dirty="0">
              <a:latin typeface="Arial" panose="020B0604020202020204" pitchFamily="34" charset="0"/>
              <a:cs typeface="Arial" panose="020B0604020202020204" pitchFamily="34" charset="0"/>
            </a:rPr>
            <a:t>It is ethical to be neutral </a:t>
          </a:r>
        </a:p>
      </cdr:txBody>
    </cdr:sp>
  </cdr:relSizeAnchor>
</c:userShapes>
</file>

<file path=ppt/drawings/drawing3.xml><?xml version="1.0" encoding="utf-8"?>
<c:userShapes xmlns:c="http://schemas.openxmlformats.org/drawingml/2006/chart">
  <cdr:relSizeAnchor xmlns:cdr="http://schemas.openxmlformats.org/drawingml/2006/chartDrawing">
    <cdr:from>
      <cdr:x>0.11817</cdr:x>
      <cdr:y>0.93279</cdr:y>
    </cdr:from>
    <cdr:to>
      <cdr:x>0.84115</cdr:x>
      <cdr:y>0.98421</cdr:y>
    </cdr:to>
    <cdr:sp macro="" textlink="">
      <cdr:nvSpPr>
        <cdr:cNvPr id="2" name="Rectangle 1">
          <a:extLst xmlns:a="http://schemas.openxmlformats.org/drawingml/2006/main">
            <a:ext uri="{FF2B5EF4-FFF2-40B4-BE49-F238E27FC236}">
              <a16:creationId xmlns:a16="http://schemas.microsoft.com/office/drawing/2014/main" id="{86D025AD-A73A-0398-97DB-2127C75D2D28}"/>
            </a:ext>
          </a:extLst>
        </cdr:cNvPr>
        <cdr:cNvSpPr/>
      </cdr:nvSpPr>
      <cdr:spPr>
        <a:xfrm xmlns:a="http://schemas.openxmlformats.org/drawingml/2006/main">
          <a:off x="667812" y="5415223"/>
          <a:ext cx="4085864" cy="298461"/>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10</a:t>
            </a:fld>
            <a:endParaRPr lang="en-US" altLang="en-US"/>
          </a:p>
        </p:txBody>
      </p:sp>
    </p:spTree>
    <p:extLst>
      <p:ext uri="{BB962C8B-B14F-4D97-AF65-F5344CB8AC3E}">
        <p14:creationId xmlns:p14="http://schemas.microsoft.com/office/powerpoint/2010/main" val="3060891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11</a:t>
            </a:fld>
            <a:endParaRPr lang="en-US" altLang="en-US"/>
          </a:p>
        </p:txBody>
      </p:sp>
    </p:spTree>
    <p:extLst>
      <p:ext uri="{BB962C8B-B14F-4D97-AF65-F5344CB8AC3E}">
        <p14:creationId xmlns:p14="http://schemas.microsoft.com/office/powerpoint/2010/main" val="3123558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12</a:t>
            </a:fld>
            <a:endParaRPr lang="en-US" altLang="en-US"/>
          </a:p>
        </p:txBody>
      </p:sp>
    </p:spTree>
    <p:extLst>
      <p:ext uri="{BB962C8B-B14F-4D97-AF65-F5344CB8AC3E}">
        <p14:creationId xmlns:p14="http://schemas.microsoft.com/office/powerpoint/2010/main" val="3415930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13</a:t>
            </a:fld>
            <a:endParaRPr lang="en-US" altLang="en-US"/>
          </a:p>
        </p:txBody>
      </p:sp>
    </p:spTree>
    <p:extLst>
      <p:ext uri="{BB962C8B-B14F-4D97-AF65-F5344CB8AC3E}">
        <p14:creationId xmlns:p14="http://schemas.microsoft.com/office/powerpoint/2010/main" val="3689839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bg1"/>
                </a:solidFill>
              </a:rPr>
              <a:t>1 – 100%</a:t>
            </a:r>
          </a:p>
          <a:p>
            <a:r>
              <a:rPr lang="en-US" dirty="0">
                <a:solidFill>
                  <a:schemeClr val="bg1"/>
                </a:solidFill>
              </a:rPr>
              <a:t>0.867 – 87% as valuable as “#1”</a:t>
            </a:r>
          </a:p>
          <a:p>
            <a:r>
              <a:rPr lang="en-US" dirty="0">
                <a:solidFill>
                  <a:schemeClr val="bg1"/>
                </a:solidFill>
                <a:highlight>
                  <a:srgbClr val="FFFF00"/>
                </a:highlight>
              </a:rPr>
              <a:t>0.522 – 52%</a:t>
            </a:r>
          </a:p>
          <a:p>
            <a:r>
              <a:rPr lang="en-US" dirty="0">
                <a:solidFill>
                  <a:schemeClr val="bg1"/>
                </a:solidFill>
                <a:highlight>
                  <a:srgbClr val="FFFF00"/>
                </a:highlight>
              </a:rPr>
              <a:t>0.497 – 50%</a:t>
            </a:r>
          </a:p>
          <a:p>
            <a:r>
              <a:rPr lang="en-US" dirty="0">
                <a:solidFill>
                  <a:schemeClr val="bg1"/>
                </a:solidFill>
                <a:highlight>
                  <a:srgbClr val="FFFF00"/>
                </a:highlight>
              </a:rPr>
              <a:t>0.490</a:t>
            </a:r>
          </a:p>
          <a:p>
            <a:r>
              <a:rPr lang="en-US" dirty="0">
                <a:solidFill>
                  <a:schemeClr val="bg1"/>
                </a:solidFill>
              </a:rPr>
              <a:t>0.425</a:t>
            </a:r>
          </a:p>
          <a:p>
            <a:endParaRPr lang="en-CA" b="1" dirty="0">
              <a:highlight>
                <a:srgbClr val="FFFF00"/>
              </a:highlight>
            </a:endParaRP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14</a:t>
            </a:fld>
            <a:endParaRPr lang="en-US" altLang="en-US" dirty="0"/>
          </a:p>
        </p:txBody>
      </p:sp>
    </p:spTree>
    <p:extLst>
      <p:ext uri="{BB962C8B-B14F-4D97-AF65-F5344CB8AC3E}">
        <p14:creationId xmlns:p14="http://schemas.microsoft.com/office/powerpoint/2010/main" val="3461569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15</a:t>
            </a:fld>
            <a:endParaRPr lang="en-US" altLang="en-US"/>
          </a:p>
        </p:txBody>
      </p:sp>
    </p:spTree>
    <p:extLst>
      <p:ext uri="{BB962C8B-B14F-4D97-AF65-F5344CB8AC3E}">
        <p14:creationId xmlns:p14="http://schemas.microsoft.com/office/powerpoint/2010/main" val="4143801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more people are “often” thinking about neutrality </a:t>
            </a:r>
          </a:p>
          <a:p>
            <a:r>
              <a:rPr lang="en-US" dirty="0"/>
              <a:t>But it’s also interesting that “Always” and “never” are tied!</a:t>
            </a:r>
          </a:p>
          <a:p>
            <a:endParaRPr lang="en-US" dirty="0"/>
          </a:p>
          <a:p>
            <a:r>
              <a:rPr lang="en-US" dirty="0"/>
              <a:t>Policy creation and management are tied at 17% for the area that is the most “always” thought about </a:t>
            </a:r>
          </a:p>
          <a:p>
            <a:r>
              <a:rPr lang="en-US" dirty="0"/>
              <a:t>Cataloguing is the least thought about, with 21% saying they never think about it </a:t>
            </a:r>
          </a:p>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16</a:t>
            </a:fld>
            <a:endParaRPr lang="en-US" altLang="en-US" dirty="0"/>
          </a:p>
        </p:txBody>
      </p:sp>
    </p:spTree>
    <p:extLst>
      <p:ext uri="{BB962C8B-B14F-4D97-AF65-F5344CB8AC3E}">
        <p14:creationId xmlns:p14="http://schemas.microsoft.com/office/powerpoint/2010/main" val="3756070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17</a:t>
            </a:fld>
            <a:endParaRPr lang="en-US" altLang="en-US" dirty="0"/>
          </a:p>
        </p:txBody>
      </p:sp>
    </p:spTree>
    <p:extLst>
      <p:ext uri="{BB962C8B-B14F-4D97-AF65-F5344CB8AC3E}">
        <p14:creationId xmlns:p14="http://schemas.microsoft.com/office/powerpoint/2010/main" val="3700942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18</a:t>
            </a:fld>
            <a:endParaRPr lang="en-US" altLang="en-US"/>
          </a:p>
        </p:txBody>
      </p:sp>
    </p:spTree>
    <p:extLst>
      <p:ext uri="{BB962C8B-B14F-4D97-AF65-F5344CB8AC3E}">
        <p14:creationId xmlns:p14="http://schemas.microsoft.com/office/powerpoint/2010/main" val="1007214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Is neutral: </a:t>
            </a:r>
          </a:p>
          <a:p>
            <a:r>
              <a:rPr lang="en-CA" dirty="0"/>
              <a:t>Prolife and prochoice is the only one that is more neutral than not</a:t>
            </a:r>
          </a:p>
          <a:p>
            <a:r>
              <a:rPr lang="en-CA" dirty="0"/>
              <a:t>Building bombs pretty evenly split </a:t>
            </a:r>
          </a:p>
          <a:p>
            <a:r>
              <a:rPr lang="en-CA" dirty="0"/>
              <a:t>Indigenous, pride and WS all not neutral </a:t>
            </a:r>
          </a:p>
          <a:p>
            <a:endParaRPr lang="en-CA" dirty="0"/>
          </a:p>
          <a:p>
            <a:r>
              <a:rPr lang="en-CA" dirty="0"/>
              <a:t>Would do:</a:t>
            </a:r>
          </a:p>
          <a:p>
            <a:r>
              <a:rPr lang="en-CA" dirty="0"/>
              <a:t>Indigenous and pride people would really do, slightly less on prolife and prochoice</a:t>
            </a:r>
          </a:p>
          <a:p>
            <a:r>
              <a:rPr lang="en-CA" dirty="0"/>
              <a:t>Bombs fairly balanced again</a:t>
            </a:r>
          </a:p>
          <a:p>
            <a:r>
              <a:rPr lang="en-CA" dirty="0"/>
              <a:t>People really don’t want WS (yay)</a:t>
            </a:r>
          </a:p>
          <a:p>
            <a:endParaRPr lang="en-CA"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19</a:t>
            </a:fld>
            <a:endParaRPr lang="en-US" altLang="en-US"/>
          </a:p>
        </p:txBody>
      </p:sp>
    </p:spTree>
    <p:extLst>
      <p:ext uri="{BB962C8B-B14F-4D97-AF65-F5344CB8AC3E}">
        <p14:creationId xmlns:p14="http://schemas.microsoft.com/office/powerpoint/2010/main" val="1623088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Disclaimer that I am on the board of the CFLA, but was not when I design and sent out this survey…</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a:t>
            </a:fld>
            <a:endParaRPr lang="en-US" altLang="en-US"/>
          </a:p>
        </p:txBody>
      </p:sp>
    </p:spTree>
    <p:extLst>
      <p:ext uri="{BB962C8B-B14F-4D97-AF65-F5344CB8AC3E}">
        <p14:creationId xmlns:p14="http://schemas.microsoft.com/office/powerpoint/2010/main" val="3342620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20</a:t>
            </a:fld>
            <a:endParaRPr lang="en-US" altLang="en-US"/>
          </a:p>
        </p:txBody>
      </p:sp>
    </p:spTree>
    <p:extLst>
      <p:ext uri="{BB962C8B-B14F-4D97-AF65-F5344CB8AC3E}">
        <p14:creationId xmlns:p14="http://schemas.microsoft.com/office/powerpoint/2010/main" val="3842924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21</a:t>
            </a:fld>
            <a:endParaRPr lang="en-US" altLang="en-US"/>
          </a:p>
        </p:txBody>
      </p:sp>
    </p:spTree>
    <p:extLst>
      <p:ext uri="{BB962C8B-B14F-4D97-AF65-F5344CB8AC3E}">
        <p14:creationId xmlns:p14="http://schemas.microsoft.com/office/powerpoint/2010/main" val="3455423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22</a:t>
            </a:fld>
            <a:endParaRPr lang="en-US" altLang="en-US"/>
          </a:p>
        </p:txBody>
      </p:sp>
    </p:spTree>
    <p:extLst>
      <p:ext uri="{BB962C8B-B14F-4D97-AF65-F5344CB8AC3E}">
        <p14:creationId xmlns:p14="http://schemas.microsoft.com/office/powerpoint/2010/main" val="927568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are the interesting people, where neutrality and action do not align </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23</a:t>
            </a:fld>
            <a:endParaRPr lang="en-US" altLang="en-US"/>
          </a:p>
        </p:txBody>
      </p:sp>
    </p:spTree>
    <p:extLst>
      <p:ext uri="{BB962C8B-B14F-4D97-AF65-F5344CB8AC3E}">
        <p14:creationId xmlns:p14="http://schemas.microsoft.com/office/powerpoint/2010/main" val="4283148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 </a:t>
            </a:r>
            <a:r>
              <a:rPr lang="en-CA" dirty="0" err="1"/>
              <a:t>couting</a:t>
            </a:r>
            <a:r>
              <a:rPr lang="en-CA" dirty="0"/>
              <a:t> the people on the line (those who answered “neither agree or disagree” in either category)</a:t>
            </a:r>
          </a:p>
          <a:p>
            <a:endParaRPr lang="en-CA" dirty="0"/>
          </a:p>
          <a:p>
            <a:r>
              <a:rPr lang="en-CA" dirty="0"/>
              <a:t>Is neutral but would not do has smallest reposes rate overall</a:t>
            </a:r>
          </a:p>
          <a:p>
            <a:endParaRPr lang="en-CA" dirty="0"/>
          </a:p>
          <a:p>
            <a:r>
              <a:rPr lang="en-CA" dirty="0"/>
              <a:t>The “expected” quadrants have the </a:t>
            </a:r>
            <a:r>
              <a:rPr lang="en-CA" dirty="0" err="1"/>
              <a:t>hightest</a:t>
            </a:r>
            <a:r>
              <a:rPr lang="en-CA" dirty="0"/>
              <a:t> response rate (almost 50%), but things that are not neutral but people would do is still coming in at about a quarter!</a:t>
            </a:r>
          </a:p>
          <a:p>
            <a:endParaRPr lang="en-CA" dirty="0"/>
          </a:p>
          <a:p>
            <a:r>
              <a:rPr lang="en-CA" dirty="0"/>
              <a:t>So, more people are doing things [they think are neutral] and [not doing things that they think are not neutral] but there’s a fairly big portion </a:t>
            </a:r>
            <a:r>
              <a:rPr lang="en-CA" b="1" dirty="0"/>
              <a:t>doing things despite them not being neutral!</a:t>
            </a:r>
          </a:p>
          <a:p>
            <a:endParaRPr lang="en-CA"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24</a:t>
            </a:fld>
            <a:endParaRPr lang="en-US" altLang="en-US" dirty="0"/>
          </a:p>
        </p:txBody>
      </p:sp>
    </p:spTree>
    <p:extLst>
      <p:ext uri="{BB962C8B-B14F-4D97-AF65-F5344CB8AC3E}">
        <p14:creationId xmlns:p14="http://schemas.microsoft.com/office/powerpoint/2010/main" val="1121806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 no one thinks renting a room to white </a:t>
            </a:r>
            <a:r>
              <a:rPr lang="en-CA" dirty="0" err="1"/>
              <a:t>supremacsitis</a:t>
            </a:r>
            <a:r>
              <a:rPr lang="en-CA" dirty="0"/>
              <a:t> is not neutral and would do it anyways, which is good (means they are not taking a stance on W.S.). Although a few think it is neutral and would do it… but more, despite it being neutral, would not do it. Biggest amount in the not neutral and not doing it!</a:t>
            </a:r>
          </a:p>
          <a:p>
            <a:endParaRPr lang="en-CA" dirty="0"/>
          </a:p>
          <a:p>
            <a:r>
              <a:rPr lang="en-CA" dirty="0"/>
              <a:t>Majority would display a pride flag, although they disagree on whether it is neutral or not. The only ones who would not do it is because they think it is not neutral (so you know those folks are really dedicated to neutrality to pull them away from the majority like that…) </a:t>
            </a:r>
          </a:p>
          <a:p>
            <a:endParaRPr lang="en-CA" dirty="0"/>
          </a:p>
          <a:p>
            <a:r>
              <a:rPr lang="en-CA" dirty="0"/>
              <a:t>Indigenous awareness week has a similar pattern to pride flags, but with even less people (literally just one) saying it’s not neutral and they wouldn’t do it. </a:t>
            </a:r>
          </a:p>
          <a:p>
            <a:endParaRPr lang="en-CA" dirty="0"/>
          </a:p>
          <a:p>
            <a:r>
              <a:rPr lang="en-CA" dirty="0"/>
              <a:t>Prolife vs prochoice and bomb building get a little more scattered… </a:t>
            </a:r>
          </a:p>
          <a:p>
            <a:endParaRPr lang="en-CA" dirty="0"/>
          </a:p>
          <a:p>
            <a:r>
              <a:rPr lang="en-CA" dirty="0"/>
              <a:t>Bombs, which comes from a classical ethics question, is really all over, but with a slight preponderance towards following the standard neutral=do it, not neutral=don’t do it</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25</a:t>
            </a:fld>
            <a:endParaRPr lang="en-US" altLang="en-US"/>
          </a:p>
        </p:txBody>
      </p:sp>
    </p:spTree>
    <p:extLst>
      <p:ext uri="{BB962C8B-B14F-4D97-AF65-F5344CB8AC3E}">
        <p14:creationId xmlns:p14="http://schemas.microsoft.com/office/powerpoint/2010/main" val="35440734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26</a:t>
            </a:fld>
            <a:endParaRPr lang="en-US" altLang="en-US"/>
          </a:p>
        </p:txBody>
      </p:sp>
    </p:spTree>
    <p:extLst>
      <p:ext uri="{BB962C8B-B14F-4D97-AF65-F5344CB8AC3E}">
        <p14:creationId xmlns:p14="http://schemas.microsoft.com/office/powerpoint/2010/main" val="2481940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WS, Prolife and bombs have the majority acting according to the principle of neutrality, but with variations in the proportions </a:t>
            </a:r>
          </a:p>
          <a:p>
            <a:endParaRPr lang="en-CA" dirty="0"/>
          </a:p>
          <a:p>
            <a:r>
              <a:rPr lang="en-CA" dirty="0"/>
              <a:t>Indigenous and pride have very similar patterns of people strongly doing things that they do not think are neutral</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27</a:t>
            </a:fld>
            <a:endParaRPr lang="en-US" altLang="en-US"/>
          </a:p>
        </p:txBody>
      </p:sp>
    </p:spTree>
    <p:extLst>
      <p:ext uri="{BB962C8B-B14F-4D97-AF65-F5344CB8AC3E}">
        <p14:creationId xmlns:p14="http://schemas.microsoft.com/office/powerpoint/2010/main" val="910573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Neutrality is about outward appearance (not expressing opinions or taking sides) not about actually not having opinions, bias, or being objective </a:t>
            </a:r>
          </a:p>
          <a:p>
            <a:endParaRPr lang="en-CA" dirty="0"/>
          </a:p>
          <a:p>
            <a:r>
              <a:rPr lang="en-CA" dirty="0"/>
              <a:t>Neutrality is not highly valued, only at about 50% of #1, and tied with many other values </a:t>
            </a:r>
          </a:p>
          <a:p>
            <a:endParaRPr lang="en-CA" dirty="0"/>
          </a:p>
          <a:p>
            <a:r>
              <a:rPr lang="en-CA" dirty="0"/>
              <a:t>People are thinking about neutrality more often than not, but not necessarily positively </a:t>
            </a:r>
          </a:p>
          <a:p>
            <a:endParaRPr lang="en-CA" dirty="0"/>
          </a:p>
          <a:p>
            <a:r>
              <a:rPr lang="en-CA" dirty="0"/>
              <a:t>Depending on the topic/scenario, librarian do or do not conform to the prescriptive principle of neutrality. They particularly are not acting neutral in areas of EDIA!</a:t>
            </a:r>
          </a:p>
          <a:p>
            <a:r>
              <a:rPr lang="en-CA" dirty="0"/>
              <a:t>They are not neutral in their application of the principle of neutrality – </a:t>
            </a:r>
            <a:r>
              <a:rPr lang="en-CA" b="1" dirty="0"/>
              <a:t>not neutral about being neutral!</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DEB7EE2-04A2-4FB2-9625-C9C73AC4D32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05101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Free text: </a:t>
            </a:r>
          </a:p>
          <a:p>
            <a:r>
              <a:rPr lang="en-US" sz="1800" b="0" i="0" u="none" strike="noStrike" dirty="0">
                <a:effectLst/>
                <a:highlight>
                  <a:srgbClr val="FFF2CC"/>
                </a:highlight>
                <a:latin typeface="Arial" panose="020B0604020202020204" pitchFamily="34" charset="0"/>
              </a:rPr>
              <a:t>D1. How do you define neutrality?</a:t>
            </a:r>
            <a:r>
              <a:rPr lang="en-US" dirty="0"/>
              <a:t> </a:t>
            </a:r>
            <a:r>
              <a:rPr lang="en-US" sz="1800" b="0" i="0" u="none" strike="noStrike" dirty="0">
                <a:effectLst/>
                <a:highlight>
                  <a:srgbClr val="E2EFDA"/>
                </a:highlight>
                <a:latin typeface="Arial" panose="020B0604020202020204" pitchFamily="34" charset="0"/>
              </a:rPr>
              <a:t>P5. Can you describe a time that concerns about neutrality influenced your work?</a:t>
            </a:r>
            <a:r>
              <a:rPr lang="en-US" dirty="0"/>
              <a:t> </a:t>
            </a:r>
            <a:r>
              <a:rPr lang="en-US" sz="1800" b="0" i="0" u="none" strike="noStrike" dirty="0">
                <a:effectLst/>
                <a:highlight>
                  <a:srgbClr val="DDEBF7"/>
                </a:highlight>
                <a:latin typeface="Arial" panose="020B0604020202020204" pitchFamily="34" charset="0"/>
              </a:rPr>
              <a:t>C1. Do you have any other comments?</a:t>
            </a:r>
            <a:r>
              <a:rPr lang="en-US" dirty="0"/>
              <a:t> </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29</a:t>
            </a:fld>
            <a:endParaRPr lang="en-US" altLang="en-US"/>
          </a:p>
        </p:txBody>
      </p:sp>
    </p:spTree>
    <p:extLst>
      <p:ext uri="{BB962C8B-B14F-4D97-AF65-F5344CB8AC3E}">
        <p14:creationId xmlns:p14="http://schemas.microsoft.com/office/powerpoint/2010/main" val="3626360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a:t>
            </a:fld>
            <a:endParaRPr lang="en-US" altLang="en-US"/>
          </a:p>
        </p:txBody>
      </p:sp>
    </p:spTree>
    <p:extLst>
      <p:ext uri="{BB962C8B-B14F-4D97-AF65-F5344CB8AC3E}">
        <p14:creationId xmlns:p14="http://schemas.microsoft.com/office/powerpoint/2010/main" val="18282088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30</a:t>
            </a:fld>
            <a:endParaRPr lang="en-US" altLang="en-US"/>
          </a:p>
        </p:txBody>
      </p:sp>
    </p:spTree>
    <p:extLst>
      <p:ext uri="{BB962C8B-B14F-4D97-AF65-F5344CB8AC3E}">
        <p14:creationId xmlns:p14="http://schemas.microsoft.com/office/powerpoint/2010/main" val="4095288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4</a:t>
            </a:fld>
            <a:endParaRPr lang="en-US" altLang="en-US"/>
          </a:p>
        </p:txBody>
      </p:sp>
    </p:spTree>
    <p:extLst>
      <p:ext uri="{BB962C8B-B14F-4D97-AF65-F5344CB8AC3E}">
        <p14:creationId xmlns:p14="http://schemas.microsoft.com/office/powerpoint/2010/main" val="3874082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Survey was bilingual </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5</a:t>
            </a:fld>
            <a:endParaRPr lang="en-US" altLang="en-US"/>
          </a:p>
        </p:txBody>
      </p:sp>
    </p:spTree>
    <p:extLst>
      <p:ext uri="{BB962C8B-B14F-4D97-AF65-F5344CB8AC3E}">
        <p14:creationId xmlns:p14="http://schemas.microsoft.com/office/powerpoint/2010/main" val="1611411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6</a:t>
            </a:fld>
            <a:endParaRPr lang="en-US" altLang="en-US"/>
          </a:p>
        </p:txBody>
      </p:sp>
    </p:spTree>
    <p:extLst>
      <p:ext uri="{BB962C8B-B14F-4D97-AF65-F5344CB8AC3E}">
        <p14:creationId xmlns:p14="http://schemas.microsoft.com/office/powerpoint/2010/main" val="3836918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Also had free text question for definitions, but have not had chance to code!</a:t>
            </a:r>
          </a:p>
          <a:p>
            <a:endParaRPr lang="en-US" b="0" dirty="0"/>
          </a:p>
          <a:p>
            <a:r>
              <a:rPr lang="en-US" b="0" dirty="0"/>
              <a:t>More about practice than being</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7</a:t>
            </a:fld>
            <a:endParaRPr lang="en-US" altLang="en-US"/>
          </a:p>
        </p:txBody>
      </p:sp>
    </p:spTree>
    <p:extLst>
      <p:ext uri="{BB962C8B-B14F-4D97-AF65-F5344CB8AC3E}">
        <p14:creationId xmlns:p14="http://schemas.microsoft.com/office/powerpoint/2010/main" val="2126095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It’s not really working! It doesn’t do the things it’s supposed to, it contradicts other goals, and it’s not even possible anyways!</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8</a:t>
            </a:fld>
            <a:endParaRPr lang="en-US" altLang="en-US"/>
          </a:p>
        </p:txBody>
      </p:sp>
    </p:spTree>
    <p:extLst>
      <p:ext uri="{BB962C8B-B14F-4D97-AF65-F5344CB8AC3E}">
        <p14:creationId xmlns:p14="http://schemas.microsoft.com/office/powerpoint/2010/main" val="2673441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More </a:t>
            </a:r>
            <a:r>
              <a:rPr lang="en-CA" b="1" dirty="0"/>
              <a:t>normative</a:t>
            </a:r>
            <a:r>
              <a:rPr lang="en-CA" dirty="0"/>
              <a:t> judgements about neutrality… </a:t>
            </a:r>
          </a:p>
          <a:p>
            <a:r>
              <a:rPr lang="en-CA" dirty="0"/>
              <a:t>Not sure what all this means – librarians should maybe be neutral, but it’s not important, and libraries should be less neutral… and none of this is ethical.</a:t>
            </a:r>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9</a:t>
            </a:fld>
            <a:endParaRPr lang="en-US" altLang="en-US"/>
          </a:p>
        </p:txBody>
      </p:sp>
    </p:spTree>
    <p:extLst>
      <p:ext uri="{BB962C8B-B14F-4D97-AF65-F5344CB8AC3E}">
        <p14:creationId xmlns:p14="http://schemas.microsoft.com/office/powerpoint/2010/main" val="2454233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7964CB-E75A-4A03-88D3-6A48EF650A09}"/>
              </a:ext>
            </a:extLst>
          </p:cNvPr>
          <p:cNvSpPr>
            <a:spLocks noGrp="1"/>
          </p:cNvSpPr>
          <p:nvPr>
            <p:ph type="title" hasCustomPrompt="1"/>
          </p:nvPr>
        </p:nvSpPr>
        <p:spPr>
          <a:xfrm>
            <a:off x="5442012" y="2766219"/>
            <a:ext cx="6220101" cy="1325563"/>
          </a:xfrm>
          <a:prstGeom prst="rect">
            <a:avLst/>
          </a:prstGeom>
        </p:spPr>
        <p:txBody>
          <a:bodyPr/>
          <a:lstStyle>
            <a:lvl1pPr>
              <a:defRPr b="1"/>
            </a:lvl1pPr>
          </a:lstStyle>
          <a:p>
            <a:r>
              <a:rPr lang="en-US"/>
              <a:t>Insert title here</a:t>
            </a:r>
          </a:p>
        </p:txBody>
      </p:sp>
      <p:pic>
        <p:nvPicPr>
          <p:cNvPr id="6" name="Picture Placeholder 9" descr="Bright, colorful geometric pattern ">
            <a:extLst>
              <a:ext uri="{FF2B5EF4-FFF2-40B4-BE49-F238E27FC236}">
                <a16:creationId xmlns:a16="http://schemas.microsoft.com/office/drawing/2014/main" id="{47BA4775-9232-44C1-8851-04B6753110FE}"/>
              </a:ext>
            </a:extLst>
          </p:cNvPr>
          <p:cNvPicPr>
            <a:picLocks noChangeAspect="1"/>
          </p:cNvPicPr>
          <p:nvPr userDrawn="1"/>
        </p:nvPicPr>
        <p:blipFill rotWithShape="1">
          <a:blip r:embed="rId2"/>
          <a:srcRect l="24" r="24"/>
          <a:stretch/>
        </p:blipFill>
        <p:spPr>
          <a:xfrm>
            <a:off x="-9236" y="0"/>
            <a:ext cx="4749282" cy="6858000"/>
          </a:xfrm>
          <a:prstGeom prst="rect">
            <a:avLst/>
          </a:prstGeom>
        </p:spPr>
      </p:pic>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Pattern Content Orang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bg2"/>
                </a:solidFill>
              </a:defRPr>
            </a:lvl1pPr>
          </a:lstStyle>
          <a:p>
            <a:r>
              <a:rPr lang="en-US"/>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a:t>Insert subtitle here</a:t>
            </a:r>
          </a:p>
          <a:p>
            <a:pPr lvl="1"/>
            <a:r>
              <a:rPr lang="en-US"/>
              <a:t>Insert content here</a:t>
            </a:r>
          </a:p>
        </p:txBody>
      </p:sp>
      <p:pic>
        <p:nvPicPr>
          <p:cNvPr id="5" name="Picture Placeholder 13" descr="Bright, colorful geometric pattern ">
            <a:extLst>
              <a:ext uri="{FF2B5EF4-FFF2-40B4-BE49-F238E27FC236}">
                <a16:creationId xmlns:a16="http://schemas.microsoft.com/office/drawing/2014/main" id="{0E92939E-CAD0-4B0D-A39F-10B9B25E144D}"/>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84037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p15:clr>
            <a:srgbClr val="5ACBF0"/>
          </p15:clr>
        </p15:guide>
        <p15:guide id="3" orient="horz" pos="2240">
          <p15:clr>
            <a:srgbClr val="5ACBF0"/>
          </p15:clr>
        </p15:guide>
        <p15:guide id="4" orient="horz" pos="2487">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ight Patter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bg2"/>
                </a:solidFill>
              </a:defRPr>
            </a:lvl1pPr>
          </a:lstStyle>
          <a:p>
            <a:r>
              <a:rPr lang="en-US"/>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a:t>Insert subtitle here</a:t>
            </a:r>
          </a:p>
          <a:p>
            <a:pPr lvl="1"/>
            <a:r>
              <a:rPr lang="en-US"/>
              <a:t>Insert content here</a:t>
            </a:r>
          </a:p>
        </p:txBody>
      </p:sp>
      <p:pic>
        <p:nvPicPr>
          <p:cNvPr id="6" name="Picture Placeholder 15" descr="Bright, colorful geometric pattern ">
            <a:extLst>
              <a:ext uri="{FF2B5EF4-FFF2-40B4-BE49-F238E27FC236}">
                <a16:creationId xmlns:a16="http://schemas.microsoft.com/office/drawing/2014/main" id="{D7C393D9-3916-4D61-9B6A-E1B16C079A2A}"/>
              </a:ext>
            </a:extLst>
          </p:cNvPr>
          <p:cNvPicPr>
            <a:picLocks noChangeAspect="1"/>
          </p:cNvPicPr>
          <p:nvPr userDrawn="1"/>
        </p:nvPicPr>
        <p:blipFill rotWithShape="1">
          <a:blip r:embed="rId2"/>
          <a:srcRect l="3" r="3"/>
          <a:stretch/>
        </p:blipFill>
        <p:spPr>
          <a:xfrm>
            <a:off x="7427913" y="0"/>
            <a:ext cx="4764087" cy="6858000"/>
          </a:xfrm>
          <a:prstGeom prst="rect">
            <a:avLst/>
          </a:prstGeom>
        </p:spPr>
      </p:pic>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p15:clr>
            <a:srgbClr val="5ACBF0"/>
          </p15:clr>
        </p15:guide>
        <p15:guide id="4" orient="horz" pos="2487">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Pr>
        <a:solidFill>
          <a:schemeClr val="accent5"/>
        </a:solidFill>
        <a:effectLst/>
      </p:bgPr>
    </p:bg>
    <p:spTree>
      <p:nvGrpSpPr>
        <p:cNvPr id="1" name=""/>
        <p:cNvGrpSpPr/>
        <p:nvPr/>
      </p:nvGrpSpPr>
      <p:grpSpPr>
        <a:xfrm>
          <a:off x="0" y="0"/>
          <a:ext cx="0" cy="0"/>
          <a:chOff x="0" y="0"/>
          <a:chExt cx="0" cy="0"/>
        </a:xfrm>
      </p:grpSpPr>
      <p:pic>
        <p:nvPicPr>
          <p:cNvPr id="8" name="Picture Placeholder 9" descr="Bright, colorful geometric pattern ">
            <a:extLst>
              <a:ext uri="{FF2B5EF4-FFF2-40B4-BE49-F238E27FC236}">
                <a16:creationId xmlns:a16="http://schemas.microsoft.com/office/drawing/2014/main" id="{69F80BBC-9ED9-4167-818A-EB3FAEE372FA}"/>
              </a:ext>
            </a:extLst>
          </p:cNvPr>
          <p:cNvPicPr>
            <a:picLocks noChangeAspect="1"/>
          </p:cNvPicPr>
          <p:nvPr userDrawn="1"/>
        </p:nvPicPr>
        <p:blipFill rotWithShape="1">
          <a:blip r:embed="rId2"/>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p15:clr>
            <a:srgbClr val="5ACBF0"/>
          </p15:clr>
        </p15:guide>
        <p15:guide id="4" orient="horz" pos="24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5"/>
                </a:solidFill>
              </a:defRPr>
            </a:lvl1pPr>
          </a:lstStyle>
          <a:p>
            <a:r>
              <a:rPr lang="en-US"/>
              <a:t>Insert title here</a:t>
            </a:r>
          </a:p>
        </p:txBody>
      </p:sp>
      <p:sp>
        <p:nvSpPr>
          <p:cNvPr id="10" name="Text Placeholder 15">
            <a:extLst>
              <a:ext uri="{FF2B5EF4-FFF2-40B4-BE49-F238E27FC236}">
                <a16:creationId xmlns:a16="http://schemas.microsoft.com/office/drawing/2014/main" id="{780F473D-F2DF-4163-AB6E-F7327F60EC4A}"/>
              </a:ext>
            </a:extLst>
          </p:cNvPr>
          <p:cNvSpPr>
            <a:spLocks noGrp="1"/>
          </p:cNvSpPr>
          <p:nvPr>
            <p:ph type="body" sz="quarter" idx="11" hasCustomPrompt="1"/>
          </p:nvPr>
        </p:nvSpPr>
        <p:spPr>
          <a:xfrm>
            <a:off x="762000" y="1432562"/>
            <a:ext cx="10667999" cy="1158237"/>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a:t>Insert subtitle here</a:t>
            </a:r>
          </a:p>
          <a:p>
            <a:pPr lvl="1"/>
            <a:r>
              <a:rPr lang="en-US"/>
              <a:t>Insert content here</a:t>
            </a:r>
          </a:p>
        </p:txBody>
      </p:sp>
      <p:sp>
        <p:nvSpPr>
          <p:cNvPr id="11" name="Table Placeholder 10">
            <a:extLst>
              <a:ext uri="{FF2B5EF4-FFF2-40B4-BE49-F238E27FC236}">
                <a16:creationId xmlns:a16="http://schemas.microsoft.com/office/drawing/2014/main" id="{7DC18506-6205-438F-AA5C-D337F9975FC3}"/>
              </a:ext>
            </a:extLst>
          </p:cNvPr>
          <p:cNvSpPr>
            <a:spLocks noGrp="1"/>
          </p:cNvSpPr>
          <p:nvPr>
            <p:ph type="tbl" sz="quarter" idx="12" hasCustomPrompt="1"/>
          </p:nvPr>
        </p:nvSpPr>
        <p:spPr>
          <a:xfrm>
            <a:off x="757381" y="2591662"/>
            <a:ext cx="10667999" cy="2833776"/>
          </a:xfrm>
          <a:prstGeom prst="rect">
            <a:avLst/>
          </a:prstGeom>
        </p:spPr>
        <p:txBody>
          <a:bodyPr/>
          <a:lstStyle>
            <a:lvl1pPr marL="0" indent="0">
              <a:buNone/>
              <a:defRPr sz="1800" b="0"/>
            </a:lvl1pPr>
          </a:lstStyle>
          <a:p>
            <a:r>
              <a:rPr lang="en-US"/>
              <a:t>Insert content here</a:t>
            </a:r>
          </a:p>
        </p:txBody>
      </p:sp>
      <p:pic>
        <p:nvPicPr>
          <p:cNvPr id="7" name="Picture Placeholder 20" descr="Bright, colorful geometric pattern ">
            <a:extLst>
              <a:ext uri="{FF2B5EF4-FFF2-40B4-BE49-F238E27FC236}">
                <a16:creationId xmlns:a16="http://schemas.microsoft.com/office/drawing/2014/main" id="{EB4660F5-5357-48E0-B5C6-3DECB6CB859E}"/>
              </a:ext>
            </a:extLst>
          </p:cNvPr>
          <p:cNvPicPr>
            <a:picLocks noChangeAspect="1"/>
          </p:cNvPicPr>
          <p:nvPr userDrawn="1"/>
        </p:nvPicPr>
        <p:blipFill rotWithShape="1">
          <a:blip r:embed="rId2"/>
          <a:srcRect t="193" b="193"/>
          <a:stretch/>
        </p:blipFill>
        <p:spPr>
          <a:xfrm>
            <a:off x="0" y="5990252"/>
            <a:ext cx="12192000" cy="867748"/>
          </a:xfrm>
          <a:prstGeom prst="rect">
            <a:avLst/>
          </a:prstGeom>
        </p:spPr>
      </p:pic>
    </p:spTree>
    <p:extLst>
      <p:ext uri="{BB962C8B-B14F-4D97-AF65-F5344CB8AC3E}">
        <p14:creationId xmlns:p14="http://schemas.microsoft.com/office/powerpoint/2010/main" val="142291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1"/>
                </a:solidFill>
              </a:defRPr>
            </a:lvl1pPr>
          </a:lstStyle>
          <a:p>
            <a:r>
              <a:rPr lang="en-US"/>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a:t>Insert subtitle here</a:t>
            </a:r>
          </a:p>
          <a:p>
            <a:pPr lvl="1"/>
            <a:r>
              <a:rPr lang="en-US"/>
              <a:t>Insert content here</a:t>
            </a:r>
          </a:p>
        </p:txBody>
      </p:sp>
      <p:pic>
        <p:nvPicPr>
          <p:cNvPr id="6" name="Picture Placeholder 13" descr="Bright, colorful geometric pattern ">
            <a:extLst>
              <a:ext uri="{FF2B5EF4-FFF2-40B4-BE49-F238E27FC236}">
                <a16:creationId xmlns:a16="http://schemas.microsoft.com/office/drawing/2014/main" id="{2DB741D5-0593-4748-A4D3-EF1E436A1111}"/>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p15:clr>
            <a:srgbClr val="5ACBF0"/>
          </p15:clr>
        </p15:guide>
        <p15:guide id="3" orient="horz" pos="2240">
          <p15:clr>
            <a:srgbClr val="5ACBF0"/>
          </p15:clr>
        </p15:guide>
        <p15:guide id="4" orient="horz" pos="2487">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6">
                    <a:lumMod val="60000"/>
                    <a:lumOff val="40000"/>
                  </a:schemeClr>
                </a:solidFill>
              </a:defRPr>
            </a:lvl1pPr>
          </a:lstStyle>
          <a:p>
            <a:r>
              <a:rPr lang="en-US"/>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a:t>Insert subtitle here</a:t>
            </a:r>
          </a:p>
          <a:p>
            <a:pPr lvl="1"/>
            <a:r>
              <a:rPr lang="en-US"/>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a:t>Insert Content here</a:t>
            </a:r>
          </a:p>
        </p:txBody>
      </p:sp>
      <p:pic>
        <p:nvPicPr>
          <p:cNvPr id="9" name="Picture Placeholder 11" descr="Bright, colorful geometric pattern ">
            <a:extLst>
              <a:ext uri="{FF2B5EF4-FFF2-40B4-BE49-F238E27FC236}">
                <a16:creationId xmlns:a16="http://schemas.microsoft.com/office/drawing/2014/main" id="{1DB66C56-FBAE-47D3-9818-61368D74DAE8}"/>
              </a:ext>
            </a:extLst>
          </p:cNvPr>
          <p:cNvPicPr>
            <a:picLocks noChangeAspect="1"/>
          </p:cNvPicPr>
          <p:nvPr userDrawn="1"/>
        </p:nvPicPr>
        <p:blipFill>
          <a:blip r:embed="rId2"/>
          <a:srcRect t="390" b="390"/>
          <a:stretch>
            <a:fillRect/>
          </a:stretch>
        </p:blipFill>
        <p:spPr>
          <a:xfrm>
            <a:off x="0" y="5999582"/>
            <a:ext cx="12192000" cy="858417"/>
          </a:xfrm>
          <a:prstGeom prst="rect">
            <a:avLst/>
          </a:prstGeom>
        </p:spPr>
      </p:pic>
    </p:spTree>
    <p:extLst>
      <p:ext uri="{BB962C8B-B14F-4D97-AF65-F5344CB8AC3E}">
        <p14:creationId xmlns:p14="http://schemas.microsoft.com/office/powerpoint/2010/main" val="429462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hoto Content">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F45076F-4240-4B40-8CE4-637DD751A68B}"/>
              </a:ext>
            </a:extLst>
          </p:cNvPr>
          <p:cNvSpPr>
            <a:spLocks noGrp="1"/>
          </p:cNvSpPr>
          <p:nvPr>
            <p:ph type="title" hasCustomPrompt="1"/>
          </p:nvPr>
        </p:nvSpPr>
        <p:spPr>
          <a:xfrm>
            <a:off x="762000" y="715963"/>
            <a:ext cx="5334000" cy="1189038"/>
          </a:xfrm>
          <a:prstGeom prst="rect">
            <a:avLst/>
          </a:prstGeom>
        </p:spPr>
        <p:txBody>
          <a:bodyPr anchor="t">
            <a:normAutofit/>
          </a:bodyPr>
          <a:lstStyle>
            <a:lvl1pPr>
              <a:spcBef>
                <a:spcPts val="1000"/>
              </a:spcBef>
              <a:defRPr sz="4000" b="1">
                <a:solidFill>
                  <a:schemeClr val="accent4"/>
                </a:solidFill>
              </a:defRPr>
            </a:lvl1pPr>
          </a:lstStyle>
          <a:p>
            <a:r>
              <a:rPr lang="en-US"/>
              <a:t>Insert title here</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hasCustomPrompt="1"/>
          </p:nvPr>
        </p:nvSpPr>
        <p:spPr>
          <a:xfrm>
            <a:off x="762000" y="1905000"/>
            <a:ext cx="5334000" cy="3276600"/>
          </a:xfrm>
          <a:prstGeom prst="rect">
            <a:avLst/>
          </a:prstGeom>
        </p:spPr>
        <p:txBody>
          <a:bodyPr/>
          <a:lstStyle>
            <a:lvl1pPr marL="0" indent="0">
              <a:lnSpc>
                <a:spcPct val="100000"/>
              </a:lnSpc>
              <a:buNone/>
              <a:defRPr sz="1800" b="1"/>
            </a:lvl1pPr>
            <a:lvl2pPr marL="228600">
              <a:lnSpc>
                <a:spcPct val="100000"/>
              </a:lnSpc>
              <a:spcBef>
                <a:spcPts val="1000"/>
              </a:spcBef>
              <a:defRPr sz="1800"/>
            </a:lvl2pPr>
          </a:lstStyle>
          <a:p>
            <a:pPr lvl="0"/>
            <a:r>
              <a:rPr lang="en-US"/>
              <a:t>Insert subtitle here</a:t>
            </a:r>
          </a:p>
          <a:p>
            <a:pPr lvl="1"/>
            <a:r>
              <a:rPr lang="en-US"/>
              <a:t>Insert content here</a:t>
            </a:r>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prstGeom prst="rect">
            <a:avLst/>
          </a:prstGeom>
          <a:solidFill>
            <a:schemeClr val="tx2"/>
          </a:solidFill>
        </p:spPr>
        <p:txBody>
          <a:bodyPr>
            <a:normAutofit/>
          </a:bodyPr>
          <a:lstStyle>
            <a:lvl1pPr algn="ctr">
              <a:buNone/>
              <a:defRPr sz="1600"/>
            </a:lvl1pPr>
          </a:lstStyle>
          <a:p>
            <a:r>
              <a:rPr lang="en-US"/>
              <a:t>Click icon to add picture</a:t>
            </a:r>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305541"/>
            <a:ext cx="4572000" cy="2362200"/>
          </a:xfrm>
          <a:prstGeom prst="rect">
            <a:avLst/>
          </a:prstGeom>
          <a:solidFill>
            <a:schemeClr val="tx2"/>
          </a:solidFill>
        </p:spPr>
        <p:txBody>
          <a:bodyPr>
            <a:normAutofit/>
          </a:bodyPr>
          <a:lstStyle>
            <a:lvl1pPr algn="ctr">
              <a:buNone/>
              <a:defRPr sz="1600"/>
            </a:lvl1pPr>
          </a:lstStyle>
          <a:p>
            <a:r>
              <a:rPr lang="en-US"/>
              <a:t>Click icon to add picture</a:t>
            </a:r>
          </a:p>
        </p:txBody>
      </p:sp>
      <p:pic>
        <p:nvPicPr>
          <p:cNvPr id="12" name="Picture Placeholder 19" descr="Bright, colorful geometric pattern ">
            <a:extLst>
              <a:ext uri="{FF2B5EF4-FFF2-40B4-BE49-F238E27FC236}">
                <a16:creationId xmlns:a16="http://schemas.microsoft.com/office/drawing/2014/main" id="{C93F15CF-2105-4C28-85E9-BBA03833263D}"/>
              </a:ext>
            </a:extLst>
          </p:cNvPr>
          <p:cNvPicPr>
            <a:picLocks noChangeAspect="1"/>
          </p:cNvPicPr>
          <p:nvPr userDrawn="1"/>
        </p:nvPicPr>
        <p:blipFill rotWithShape="1">
          <a:blip r:embed="rId2"/>
          <a:srcRect t="436" b="436"/>
          <a:stretch/>
        </p:blipFill>
        <p:spPr>
          <a:xfrm>
            <a:off x="0" y="5980922"/>
            <a:ext cx="12192000" cy="877078"/>
          </a:xfrm>
          <a:prstGeom prst="rect">
            <a:avLst/>
          </a:prstGeom>
        </p:spPr>
      </p:pic>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Pattern Content Blu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5"/>
                </a:solidFill>
              </a:defRPr>
            </a:lvl1pPr>
          </a:lstStyle>
          <a:p>
            <a:r>
              <a:rPr lang="en-US"/>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a:t>Insert subtitle here</a:t>
            </a:r>
          </a:p>
          <a:p>
            <a:pPr lvl="1"/>
            <a:r>
              <a:rPr lang="en-US"/>
              <a:t>Insert content here</a:t>
            </a:r>
          </a:p>
        </p:txBody>
      </p:sp>
      <p:pic>
        <p:nvPicPr>
          <p:cNvPr id="5" name="Picture Placeholder 15" descr="Bright, colorful geometric pattern ">
            <a:extLst>
              <a:ext uri="{FF2B5EF4-FFF2-40B4-BE49-F238E27FC236}">
                <a16:creationId xmlns:a16="http://schemas.microsoft.com/office/drawing/2014/main" id="{9E2B3BF6-B5D6-4D6F-84C6-0EE24AC7C14A}"/>
              </a:ext>
            </a:extLst>
          </p:cNvPr>
          <p:cNvPicPr>
            <a:picLocks noChangeAspect="1"/>
          </p:cNvPicPr>
          <p:nvPr userDrawn="1"/>
        </p:nvPicPr>
        <p:blipFill rotWithShape="1">
          <a:blip r:embed="rId2"/>
          <a:srcRect l="3" r="3"/>
          <a:stretch/>
        </p:blipFill>
        <p:spPr>
          <a:xfrm>
            <a:off x="7427166" y="0"/>
            <a:ext cx="4764834" cy="6858000"/>
          </a:xfrm>
          <a:prstGeom prst="rect">
            <a:avLst/>
          </a:prstGeom>
        </p:spPr>
      </p:pic>
    </p:spTree>
    <p:extLst>
      <p:ext uri="{BB962C8B-B14F-4D97-AF65-F5344CB8AC3E}">
        <p14:creationId xmlns:p14="http://schemas.microsoft.com/office/powerpoint/2010/main" val="395142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p15:clr>
            <a:srgbClr val="5ACBF0"/>
          </p15:clr>
        </p15:guide>
        <p15:guide id="4" orient="horz" pos="2487">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bg1"/>
                </a:solidFill>
                <a:effectLst/>
                <a:latin typeface="+mj-lt"/>
                <a:ea typeface="+mn-ea"/>
                <a:cs typeface="Segoe UI" pitchFamily="34" charset="0"/>
              </a:defRPr>
            </a:lvl1pPr>
          </a:lstStyle>
          <a:p>
            <a:r>
              <a:rPr lang="en-US"/>
              <a:t>Insert title here</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a:t>Insert content here</a:t>
            </a:r>
          </a:p>
        </p:txBody>
      </p:sp>
      <p:pic>
        <p:nvPicPr>
          <p:cNvPr id="6" name="Picture Placeholder 17" descr="Bright, colorful geometric pattern ">
            <a:extLst>
              <a:ext uri="{FF2B5EF4-FFF2-40B4-BE49-F238E27FC236}">
                <a16:creationId xmlns:a16="http://schemas.microsoft.com/office/drawing/2014/main" id="{9F278CC9-9968-40F5-B18F-B1D45BE36A49}"/>
              </a:ext>
            </a:extLst>
          </p:cNvPr>
          <p:cNvPicPr>
            <a:picLocks noChangeAspect="1"/>
          </p:cNvPicPr>
          <p:nvPr userDrawn="1"/>
        </p:nvPicPr>
        <p:blipFill rotWithShape="1">
          <a:blip r:embed="rId2"/>
          <a:srcRect t="390" b="390"/>
          <a:stretch/>
        </p:blipFill>
        <p:spPr>
          <a:xfrm>
            <a:off x="0" y="5999582"/>
            <a:ext cx="12192000" cy="858417"/>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99" r:id="rId2"/>
    <p:sldLayoutId id="2147483700" r:id="rId3"/>
    <p:sldLayoutId id="2147483691" r:id="rId4"/>
    <p:sldLayoutId id="2147483701" r:id="rId5"/>
    <p:sldLayoutId id="2147483706" r:id="rId6"/>
    <p:sldLayoutId id="2147483702" r:id="rId7"/>
    <p:sldLayoutId id="2147483704" r:id="rId8"/>
    <p:sldLayoutId id="2147483690" r:id="rId9"/>
    <p:sldLayoutId id="2147483708" r:id="rId10"/>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0.xml"/><Relationship Id="rId7"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chart" Target="../charts/chart21.xml"/><Relationship Id="rId3" Type="http://schemas.openxmlformats.org/officeDocument/2006/relationships/chart" Target="../charts/chart16.xml"/><Relationship Id="rId7"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chart" Target="../charts/chart17.xml"/></Relationships>
</file>

<file path=ppt/slides/_rels/slide26.xml.rels><?xml version="1.0" encoding="UTF-8" standalone="yes"?>
<Relationships xmlns="http://schemas.openxmlformats.org/package/2006/relationships"><Relationship Id="rId8" Type="http://schemas.openxmlformats.org/officeDocument/2006/relationships/chart" Target="../charts/chart27.xml"/><Relationship Id="rId3" Type="http://schemas.openxmlformats.org/officeDocument/2006/relationships/chart" Target="../charts/chart22.xml"/><Relationship Id="rId7" Type="http://schemas.openxmlformats.org/officeDocument/2006/relationships/chart" Target="../charts/chart26.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s>
</file>

<file path=ppt/slides/_rels/slide27.xml.rels><?xml version="1.0" encoding="UTF-8" standalone="yes"?>
<Relationships xmlns="http://schemas.openxmlformats.org/package/2006/relationships"><Relationship Id="rId8" Type="http://schemas.openxmlformats.org/officeDocument/2006/relationships/chart" Target="../charts/chart33.xml"/><Relationship Id="rId3" Type="http://schemas.openxmlformats.org/officeDocument/2006/relationships/chart" Target="../charts/chart28.xml"/><Relationship Id="rId7" Type="http://schemas.openxmlformats.org/officeDocument/2006/relationships/chart" Target="../charts/chart32.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chart" Target="../charts/chart31.xml"/><Relationship Id="rId5" Type="http://schemas.openxmlformats.org/officeDocument/2006/relationships/chart" Target="../charts/chart30.xml"/><Relationship Id="rId4" Type="http://schemas.openxmlformats.org/officeDocument/2006/relationships/chart" Target="../charts/char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xml"/><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title"/>
          </p:nvPr>
        </p:nvSpPr>
        <p:spPr>
          <a:xfrm>
            <a:off x="5442012" y="2766219"/>
            <a:ext cx="6455127" cy="1325563"/>
          </a:xfrm>
        </p:spPr>
        <p:txBody>
          <a:bodyPr anchor="ctr">
            <a:noAutofit/>
          </a:bodyPr>
          <a:lstStyle/>
          <a:p>
            <a:r>
              <a:rPr lang="en-CA" altLang="en-US" dirty="0"/>
              <a:t>Conflicts of Neutrality: </a:t>
            </a:r>
            <a:r>
              <a:rPr lang="en-CA" altLang="en-US" b="0" dirty="0"/>
              <a:t>Exploring Definitions, Values, and Practices among Canadian Academic Librarians</a:t>
            </a:r>
            <a:br>
              <a:rPr lang="en-CA" altLang="en-US" dirty="0"/>
            </a:br>
            <a:br>
              <a:rPr lang="en-CA" altLang="en-US" dirty="0"/>
            </a:br>
            <a:r>
              <a:rPr lang="en-CA" altLang="en-US" sz="2800" dirty="0">
                <a:solidFill>
                  <a:schemeClr val="accent6"/>
                </a:solidFill>
                <a:latin typeface="+mn-lt"/>
              </a:rPr>
              <a:t>Emily Jaeger-McEnroe</a:t>
            </a:r>
            <a:br>
              <a:rPr lang="en-CA" altLang="en-US" sz="2800" dirty="0">
                <a:solidFill>
                  <a:schemeClr val="accent6"/>
                </a:solidFill>
                <a:latin typeface="+mn-lt"/>
              </a:rPr>
            </a:br>
            <a:r>
              <a:rPr lang="en-CA" altLang="en-US" sz="2800" dirty="0">
                <a:solidFill>
                  <a:schemeClr val="accent6"/>
                </a:solidFill>
                <a:latin typeface="+mn-lt"/>
              </a:rPr>
              <a:t>Liaison Librarian, McGill University</a:t>
            </a:r>
            <a:endParaRPr lang="en-US" altLang="en-US" dirty="0">
              <a:solidFill>
                <a:schemeClr val="accent6"/>
              </a:solidFill>
              <a:latin typeface="+mn-lt"/>
            </a:endParaRPr>
          </a:p>
        </p:txBody>
      </p:sp>
      <p:sp>
        <p:nvSpPr>
          <p:cNvPr id="2" name="TextBox 1">
            <a:extLst>
              <a:ext uri="{FF2B5EF4-FFF2-40B4-BE49-F238E27FC236}">
                <a16:creationId xmlns:a16="http://schemas.microsoft.com/office/drawing/2014/main" id="{F538EB53-D1F6-3127-E901-B23A8EE1BB49}"/>
              </a:ext>
            </a:extLst>
          </p:cNvPr>
          <p:cNvSpPr txBox="1"/>
          <p:nvPr/>
        </p:nvSpPr>
        <p:spPr>
          <a:xfrm>
            <a:off x="6307567" y="6125608"/>
            <a:ext cx="5766099" cy="646331"/>
          </a:xfrm>
          <a:prstGeom prst="rect">
            <a:avLst/>
          </a:prstGeom>
          <a:noFill/>
        </p:spPr>
        <p:txBody>
          <a:bodyPr wrap="square" rtlCol="0">
            <a:spAutoFit/>
          </a:bodyPr>
          <a:lstStyle/>
          <a:p>
            <a:pPr algn="r"/>
            <a:r>
              <a:rPr lang="en-CA">
                <a:solidFill>
                  <a:srgbClr val="000000"/>
                </a:solidFill>
                <a:latin typeface="+mn-lt"/>
              </a:rPr>
              <a:t>Concordia University Library Research Forum </a:t>
            </a:r>
          </a:p>
          <a:p>
            <a:pPr algn="r"/>
            <a:r>
              <a:rPr lang="en-CA">
                <a:solidFill>
                  <a:srgbClr val="000000"/>
                </a:solidFill>
                <a:latin typeface="+mn-lt"/>
              </a:rPr>
              <a:t>April 17, 2024</a:t>
            </a: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12DBF1-B61C-9608-7C72-002074CCD6D8}"/>
              </a:ext>
            </a:extLst>
          </p:cNvPr>
          <p:cNvSpPr>
            <a:spLocks noGrp="1"/>
          </p:cNvSpPr>
          <p:nvPr>
            <p:ph type="title"/>
          </p:nvPr>
        </p:nvSpPr>
        <p:spPr>
          <a:xfrm>
            <a:off x="1525301" y="1780023"/>
            <a:ext cx="9141397" cy="830997"/>
          </a:xfrm>
        </p:spPr>
        <p:txBody>
          <a:bodyPr/>
          <a:lstStyle/>
          <a:p>
            <a:r>
              <a:rPr lang="en-US" sz="5400">
                <a:solidFill>
                  <a:schemeClr val="bg1"/>
                </a:solidFill>
              </a:rPr>
              <a:t>Valuing Neutrality</a:t>
            </a:r>
          </a:p>
        </p:txBody>
      </p:sp>
      <p:sp>
        <p:nvSpPr>
          <p:cNvPr id="6" name="Text Placeholder 5">
            <a:extLst>
              <a:ext uri="{FF2B5EF4-FFF2-40B4-BE49-F238E27FC236}">
                <a16:creationId xmlns:a16="http://schemas.microsoft.com/office/drawing/2014/main" id="{DAFDFC2B-407B-5765-2A69-8132F12164B9}"/>
              </a:ext>
            </a:extLst>
          </p:cNvPr>
          <p:cNvSpPr>
            <a:spLocks noGrp="1"/>
          </p:cNvSpPr>
          <p:nvPr>
            <p:ph type="body" sz="quarter" idx="12"/>
          </p:nvPr>
        </p:nvSpPr>
        <p:spPr/>
        <p:txBody>
          <a:bodyPr/>
          <a:lstStyle/>
          <a:p>
            <a:r>
              <a:rPr lang="en-CA" sz="2400" dirty="0">
                <a:solidFill>
                  <a:schemeClr val="bg1"/>
                </a:solidFill>
              </a:rPr>
              <a:t>Do academic librarians value neutrality as a professional value?</a:t>
            </a:r>
          </a:p>
          <a:p>
            <a:endParaRPr lang="en-US" sz="2400" dirty="0">
              <a:solidFill>
                <a:schemeClr val="bg1"/>
              </a:solidFill>
            </a:endParaRPr>
          </a:p>
        </p:txBody>
      </p:sp>
    </p:spTree>
    <p:extLst>
      <p:ext uri="{BB962C8B-B14F-4D97-AF65-F5344CB8AC3E}">
        <p14:creationId xmlns:p14="http://schemas.microsoft.com/office/powerpoint/2010/main" val="108744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755B06-9008-7F2B-B16E-15A3ADF37B4E}"/>
              </a:ext>
            </a:extLst>
          </p:cNvPr>
          <p:cNvSpPr>
            <a:spLocks noGrp="1"/>
          </p:cNvSpPr>
          <p:nvPr>
            <p:ph type="title"/>
          </p:nvPr>
        </p:nvSpPr>
        <p:spPr/>
        <p:txBody>
          <a:bodyPr>
            <a:normAutofit/>
          </a:bodyPr>
          <a:lstStyle/>
          <a:p>
            <a:r>
              <a:rPr lang="en-CA" dirty="0"/>
              <a:t>CFLA-FCAB Code of Ethics</a:t>
            </a:r>
            <a:br>
              <a:rPr lang="en-CA" dirty="0"/>
            </a:br>
            <a:r>
              <a:rPr lang="en-CA" sz="2000" dirty="0"/>
              <a:t>(also the IFLA Code of Ethics!)</a:t>
            </a:r>
            <a:endParaRPr lang="en-CA" dirty="0"/>
          </a:p>
        </p:txBody>
      </p:sp>
      <p:sp>
        <p:nvSpPr>
          <p:cNvPr id="5" name="Text Placeholder 4">
            <a:extLst>
              <a:ext uri="{FF2B5EF4-FFF2-40B4-BE49-F238E27FC236}">
                <a16:creationId xmlns:a16="http://schemas.microsoft.com/office/drawing/2014/main" id="{CE64DC01-4F21-37B0-4393-A894360ACA6A}"/>
              </a:ext>
            </a:extLst>
          </p:cNvPr>
          <p:cNvSpPr>
            <a:spLocks noGrp="1"/>
          </p:cNvSpPr>
          <p:nvPr>
            <p:ph type="body" sz="quarter" idx="11"/>
          </p:nvPr>
        </p:nvSpPr>
        <p:spPr>
          <a:xfrm>
            <a:off x="5199743" y="1904997"/>
            <a:ext cx="6838064" cy="4764743"/>
          </a:xfrm>
        </p:spPr>
        <p:txBody>
          <a:bodyPr/>
          <a:lstStyle/>
          <a:p>
            <a:pPr lvl="0" fontAlgn="base">
              <a:lnSpc>
                <a:spcPct val="107000"/>
              </a:lnSpc>
              <a:spcAft>
                <a:spcPts val="800"/>
              </a:spcAft>
              <a:buSzPts val="1000"/>
              <a:tabLst>
                <a:tab pos="457200" algn="l"/>
              </a:tabLst>
            </a:pPr>
            <a:r>
              <a:rPr lang="en-CA" sz="2400" kern="0" dirty="0">
                <a:effectLst/>
                <a:latin typeface="Calibri" panose="020F0502020204030204" pitchFamily="34" charset="0"/>
                <a:ea typeface="Times New Roman" panose="02020603050405020304" pitchFamily="18" charset="0"/>
                <a:cs typeface="Calibri" panose="020F0502020204030204" pitchFamily="34" charset="0"/>
              </a:rPr>
              <a:t>1. Access to Information</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buSzPts val="1000"/>
              <a:tabLst>
                <a:tab pos="457200" algn="l"/>
              </a:tabLst>
            </a:pPr>
            <a:r>
              <a:rPr lang="en-CA" sz="2400" kern="0" dirty="0">
                <a:latin typeface="Calibri" panose="020F0502020204030204" pitchFamily="34" charset="0"/>
                <a:ea typeface="Times New Roman" panose="02020603050405020304" pitchFamily="18" charset="0"/>
                <a:cs typeface="Calibri" panose="020F0502020204030204" pitchFamily="34" charset="0"/>
              </a:rPr>
              <a:t>2. Responsibilities towards individuals and society </a:t>
            </a:r>
            <a:endParaRPr lang="en-CA" sz="2400" kern="1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buSzPts val="1000"/>
              <a:tabLst>
                <a:tab pos="457200" algn="l"/>
              </a:tabLst>
            </a:pPr>
            <a:r>
              <a:rPr lang="en-CA" sz="2400" kern="0" dirty="0">
                <a:latin typeface="Calibri" panose="020F0502020204030204" pitchFamily="34" charset="0"/>
                <a:ea typeface="Times New Roman" panose="02020603050405020304" pitchFamily="18" charset="0"/>
                <a:cs typeface="Calibri" panose="020F0502020204030204" pitchFamily="34" charset="0"/>
              </a:rPr>
              <a:t>3. Privacy</a:t>
            </a:r>
            <a:r>
              <a:rPr lang="en-US" sz="2400" kern="0" dirty="0">
                <a:latin typeface="Calibri" panose="020F0502020204030204" pitchFamily="34" charset="0"/>
                <a:ea typeface="Times New Roman" panose="02020603050405020304" pitchFamily="18" charset="0"/>
                <a:cs typeface="Calibri" panose="020F0502020204030204" pitchFamily="34" charset="0"/>
              </a:rPr>
              <a:t>, secrecy and transparency</a:t>
            </a:r>
            <a:endParaRPr lang="en-CA" sz="2400" kern="1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buSzPts val="1000"/>
              <a:tabLst>
                <a:tab pos="457200" algn="l"/>
              </a:tabLst>
            </a:pPr>
            <a:r>
              <a:rPr lang="en-US" sz="2400" kern="0" dirty="0">
                <a:latin typeface="Calibri" panose="020F0502020204030204" pitchFamily="34" charset="0"/>
                <a:ea typeface="Times New Roman" panose="02020603050405020304" pitchFamily="18" charset="0"/>
                <a:cs typeface="Calibri" panose="020F0502020204030204" pitchFamily="34" charset="0"/>
              </a:rPr>
              <a:t>4. Open access and intellectual property</a:t>
            </a:r>
            <a:endParaRPr lang="en-CA" sz="2400" kern="100" dirty="0">
              <a:latin typeface="Calibri" panose="020F0502020204030204" pitchFamily="34" charset="0"/>
              <a:ea typeface="Times New Roman" panose="02020603050405020304" pitchFamily="18" charset="0"/>
              <a:cs typeface="Times New Roman" panose="02020603050405020304" pitchFamily="18" charset="0"/>
            </a:endParaRPr>
          </a:p>
          <a:p>
            <a:pPr fontAlgn="base">
              <a:lnSpc>
                <a:spcPct val="107000"/>
              </a:lnSpc>
              <a:spcAft>
                <a:spcPts val="800"/>
              </a:spcAft>
              <a:buSzPts val="1000"/>
              <a:tabLst>
                <a:tab pos="457200" algn="l"/>
              </a:tabLst>
            </a:pPr>
            <a:r>
              <a:rPr lang="en-CA" sz="2400" kern="100" dirty="0">
                <a:latin typeface="Calibri" panose="020F0502020204030204" pitchFamily="34" charset="0"/>
                <a:ea typeface="Times New Roman" panose="02020603050405020304" pitchFamily="18" charset="0"/>
                <a:cs typeface="Times New Roman" panose="02020603050405020304" pitchFamily="18" charset="0"/>
              </a:rPr>
              <a:t>5. </a:t>
            </a:r>
            <a:r>
              <a:rPr lang="en-US" sz="2400" kern="0" dirty="0">
                <a:latin typeface="Calibri" panose="020F0502020204030204" pitchFamily="34" charset="0"/>
                <a:ea typeface="Times New Roman" panose="02020603050405020304" pitchFamily="18" charset="0"/>
                <a:cs typeface="Calibri" panose="020F0502020204030204" pitchFamily="34" charset="0"/>
              </a:rPr>
              <a:t>Neutrality, personal integrity and professional skills</a:t>
            </a:r>
            <a:endParaRPr lang="en-CA" sz="2400" kern="100" dirty="0">
              <a:latin typeface="Calibri" panose="020F0502020204030204" pitchFamily="34" charset="0"/>
              <a:ea typeface="Calibri" panose="020F0502020204030204" pitchFamily="34" charset="0"/>
              <a:cs typeface="Times New Roman" panose="02020603050405020304" pitchFamily="18" charset="0"/>
            </a:endParaRPr>
          </a:p>
          <a:p>
            <a:pPr lvl="0" fontAlgn="base">
              <a:lnSpc>
                <a:spcPct val="107000"/>
              </a:lnSpc>
              <a:spcAft>
                <a:spcPts val="800"/>
              </a:spcAft>
              <a:buSzPts val="1000"/>
              <a:tabLst>
                <a:tab pos="457200" algn="l"/>
              </a:tabLst>
            </a:pPr>
            <a:r>
              <a:rPr lang="en-US" sz="2400" kern="0" dirty="0">
                <a:effectLst/>
                <a:latin typeface="Calibri" panose="020F0502020204030204" pitchFamily="34" charset="0"/>
                <a:ea typeface="Times New Roman" panose="02020603050405020304" pitchFamily="18" charset="0"/>
                <a:cs typeface="Calibri" panose="020F0502020204030204" pitchFamily="34" charset="0"/>
              </a:rPr>
              <a:t>6. Colleague and employer/employee relationship</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53478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6413-B728-BF5E-2381-462B012E8497}"/>
              </a:ext>
            </a:extLst>
          </p:cNvPr>
          <p:cNvSpPr>
            <a:spLocks noGrp="1"/>
          </p:cNvSpPr>
          <p:nvPr>
            <p:ph type="title"/>
          </p:nvPr>
        </p:nvSpPr>
        <p:spPr>
          <a:xfrm>
            <a:off x="1600200" y="6157917"/>
            <a:ext cx="10591800" cy="646332"/>
          </a:xfrm>
        </p:spPr>
        <p:txBody>
          <a:bodyPr/>
          <a:lstStyle/>
          <a:p>
            <a:pPr algn="r"/>
            <a:r>
              <a:rPr lang="en-US">
                <a:solidFill>
                  <a:schemeClr val="tx1"/>
                </a:solidFill>
              </a:rPr>
              <a:t>Valuing Neutrality</a:t>
            </a:r>
          </a:p>
        </p:txBody>
      </p:sp>
      <p:sp>
        <p:nvSpPr>
          <p:cNvPr id="3" name="Text Placeholder 2">
            <a:extLst>
              <a:ext uri="{FF2B5EF4-FFF2-40B4-BE49-F238E27FC236}">
                <a16:creationId xmlns:a16="http://schemas.microsoft.com/office/drawing/2014/main" id="{8D9E38CA-578F-AE23-0372-B0AD466795EA}"/>
              </a:ext>
            </a:extLst>
          </p:cNvPr>
          <p:cNvSpPr>
            <a:spLocks noGrp="1"/>
          </p:cNvSpPr>
          <p:nvPr>
            <p:ph type="body" sz="quarter" idx="11"/>
          </p:nvPr>
        </p:nvSpPr>
        <p:spPr>
          <a:xfrm>
            <a:off x="7648567" y="1029471"/>
            <a:ext cx="4006920" cy="4479532"/>
          </a:xfrm>
        </p:spPr>
        <p:txBody>
          <a:bodyPr anchor="ctr"/>
          <a:lstStyle/>
          <a:p>
            <a:r>
              <a:rPr lang="en-US" sz="2800" b="1" dirty="0">
                <a:solidFill>
                  <a:schemeClr val="accent1"/>
                </a:solidFill>
              </a:rPr>
              <a:t>Access to Information </a:t>
            </a:r>
            <a:r>
              <a:rPr lang="en-US" sz="2800" b="1" dirty="0"/>
              <a:t>was ranked as the #1 value by </a:t>
            </a:r>
            <a:r>
              <a:rPr lang="en-US" sz="3200" b="1" dirty="0">
                <a:solidFill>
                  <a:schemeClr val="accent1"/>
                </a:solidFill>
              </a:rPr>
              <a:t>54%</a:t>
            </a:r>
            <a:r>
              <a:rPr lang="en-US" sz="2800" b="1" dirty="0"/>
              <a:t> of respondents</a:t>
            </a:r>
          </a:p>
          <a:p>
            <a:endParaRPr lang="en-US" sz="2800" b="1" dirty="0"/>
          </a:p>
          <a:p>
            <a:r>
              <a:rPr lang="en-US" sz="2800" b="1" dirty="0"/>
              <a:t>Only </a:t>
            </a:r>
            <a:r>
              <a:rPr lang="en-US" sz="3200" b="1" dirty="0">
                <a:solidFill>
                  <a:schemeClr val="accent4"/>
                </a:solidFill>
              </a:rPr>
              <a:t>4%</a:t>
            </a:r>
            <a:r>
              <a:rPr lang="en-US" sz="2800" b="1" dirty="0"/>
              <a:t> of respondents ranked </a:t>
            </a:r>
            <a:r>
              <a:rPr lang="en-US" sz="3200" b="1" dirty="0">
                <a:solidFill>
                  <a:schemeClr val="accent4"/>
                </a:solidFill>
              </a:rPr>
              <a:t>neutrality</a:t>
            </a:r>
            <a:r>
              <a:rPr lang="en-US" sz="2800" b="1" dirty="0"/>
              <a:t> as their #1 value</a:t>
            </a:r>
          </a:p>
        </p:txBody>
      </p:sp>
      <p:graphicFrame>
        <p:nvGraphicFramePr>
          <p:cNvPr id="8" name="Chart 7">
            <a:extLst>
              <a:ext uri="{FF2B5EF4-FFF2-40B4-BE49-F238E27FC236}">
                <a16:creationId xmlns:a16="http://schemas.microsoft.com/office/drawing/2014/main" id="{AC188B9E-A9D8-BB9D-A525-59CFDBC46195}"/>
              </a:ext>
            </a:extLst>
          </p:cNvPr>
          <p:cNvGraphicFramePr>
            <a:graphicFrameLocks/>
          </p:cNvGraphicFramePr>
          <p:nvPr>
            <p:extLst>
              <p:ext uri="{D42A27DB-BD31-4B8C-83A1-F6EECF244321}">
                <p14:modId xmlns:p14="http://schemas.microsoft.com/office/powerpoint/2010/main" val="3264233188"/>
              </p:ext>
            </p:extLst>
          </p:nvPr>
        </p:nvGraphicFramePr>
        <p:xfrm>
          <a:off x="0" y="10683"/>
          <a:ext cx="9501602" cy="59583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425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F938B6D3-1DBD-5967-59EF-C4E6CA62D8EC}"/>
              </a:ext>
            </a:extLst>
          </p:cNvPr>
          <p:cNvGraphicFramePr>
            <a:graphicFrameLocks/>
          </p:cNvGraphicFramePr>
          <p:nvPr>
            <p:extLst>
              <p:ext uri="{D42A27DB-BD31-4B8C-83A1-F6EECF244321}">
                <p14:modId xmlns:p14="http://schemas.microsoft.com/office/powerpoint/2010/main" val="1262113631"/>
              </p:ext>
            </p:extLst>
          </p:nvPr>
        </p:nvGraphicFramePr>
        <p:xfrm>
          <a:off x="1417320" y="457200"/>
          <a:ext cx="9357360" cy="53035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5AA72A00-E8E7-2FC6-667B-079E0A1DA607}"/>
              </a:ext>
            </a:extLst>
          </p:cNvPr>
          <p:cNvSpPr>
            <a:spLocks noGrp="1"/>
          </p:cNvSpPr>
          <p:nvPr>
            <p:ph type="title"/>
          </p:nvPr>
        </p:nvSpPr>
        <p:spPr>
          <a:xfrm>
            <a:off x="1600200" y="6157917"/>
            <a:ext cx="10591800" cy="646332"/>
          </a:xfrm>
        </p:spPr>
        <p:txBody>
          <a:bodyPr/>
          <a:lstStyle/>
          <a:p>
            <a:pPr algn="r"/>
            <a:r>
              <a:rPr lang="en-US">
                <a:solidFill>
                  <a:schemeClr val="tx1"/>
                </a:solidFill>
              </a:rPr>
              <a:t>Valuing Neutrality</a:t>
            </a:r>
          </a:p>
        </p:txBody>
      </p:sp>
    </p:spTree>
    <p:extLst>
      <p:ext uri="{BB962C8B-B14F-4D97-AF65-F5344CB8AC3E}">
        <p14:creationId xmlns:p14="http://schemas.microsoft.com/office/powerpoint/2010/main" val="14303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9F77B1AF-CCD4-390D-9032-6D7ABF8482D1}"/>
              </a:ext>
            </a:extLst>
          </p:cNvPr>
          <p:cNvGraphicFramePr>
            <a:graphicFrameLocks/>
          </p:cNvGraphicFramePr>
          <p:nvPr>
            <p:extLst>
              <p:ext uri="{D42A27DB-BD31-4B8C-83A1-F6EECF244321}">
                <p14:modId xmlns:p14="http://schemas.microsoft.com/office/powerpoint/2010/main" val="2847383242"/>
              </p:ext>
            </p:extLst>
          </p:nvPr>
        </p:nvGraphicFramePr>
        <p:xfrm>
          <a:off x="294639" y="467360"/>
          <a:ext cx="11571295" cy="530352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a:extLst>
              <a:ext uri="{FF2B5EF4-FFF2-40B4-BE49-F238E27FC236}">
                <a16:creationId xmlns:a16="http://schemas.microsoft.com/office/drawing/2014/main" id="{EA24490F-CB73-1CB2-2319-E28F19B2B393}"/>
              </a:ext>
            </a:extLst>
          </p:cNvPr>
          <p:cNvSpPr>
            <a:spLocks noGrp="1"/>
          </p:cNvSpPr>
          <p:nvPr>
            <p:ph type="title"/>
          </p:nvPr>
        </p:nvSpPr>
        <p:spPr>
          <a:xfrm>
            <a:off x="1568301" y="6115385"/>
            <a:ext cx="10591800" cy="646332"/>
          </a:xfrm>
        </p:spPr>
        <p:txBody>
          <a:bodyPr/>
          <a:lstStyle/>
          <a:p>
            <a:pPr algn="r"/>
            <a:r>
              <a:rPr lang="en-US" dirty="0">
                <a:solidFill>
                  <a:schemeClr val="tx1"/>
                </a:solidFill>
              </a:rPr>
              <a:t>Valuing Neutrality</a:t>
            </a:r>
          </a:p>
        </p:txBody>
      </p:sp>
    </p:spTree>
    <p:extLst>
      <p:ext uri="{BB962C8B-B14F-4D97-AF65-F5344CB8AC3E}">
        <p14:creationId xmlns:p14="http://schemas.microsoft.com/office/powerpoint/2010/main" val="420859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12DBF1-B61C-9608-7C72-002074CCD6D8}"/>
              </a:ext>
            </a:extLst>
          </p:cNvPr>
          <p:cNvSpPr>
            <a:spLocks noGrp="1"/>
          </p:cNvSpPr>
          <p:nvPr>
            <p:ph type="title"/>
          </p:nvPr>
        </p:nvSpPr>
        <p:spPr>
          <a:xfrm>
            <a:off x="1525301" y="1780023"/>
            <a:ext cx="9141397" cy="830997"/>
          </a:xfrm>
        </p:spPr>
        <p:txBody>
          <a:bodyPr/>
          <a:lstStyle/>
          <a:p>
            <a:r>
              <a:rPr lang="en-US" sz="5400">
                <a:solidFill>
                  <a:schemeClr val="bg1"/>
                </a:solidFill>
              </a:rPr>
              <a:t>Practicing Neutrality</a:t>
            </a:r>
          </a:p>
        </p:txBody>
      </p:sp>
      <p:sp>
        <p:nvSpPr>
          <p:cNvPr id="6" name="Text Placeholder 5">
            <a:extLst>
              <a:ext uri="{FF2B5EF4-FFF2-40B4-BE49-F238E27FC236}">
                <a16:creationId xmlns:a16="http://schemas.microsoft.com/office/drawing/2014/main" id="{DAFDFC2B-407B-5765-2A69-8132F12164B9}"/>
              </a:ext>
            </a:extLst>
          </p:cNvPr>
          <p:cNvSpPr>
            <a:spLocks noGrp="1"/>
          </p:cNvSpPr>
          <p:nvPr>
            <p:ph type="body" sz="quarter" idx="12"/>
          </p:nvPr>
        </p:nvSpPr>
        <p:spPr/>
        <p:txBody>
          <a:bodyPr/>
          <a:lstStyle/>
          <a:p>
            <a:r>
              <a:rPr lang="en-CA" sz="2400" dirty="0">
                <a:solidFill>
                  <a:schemeClr val="bg1"/>
                </a:solidFill>
              </a:rPr>
              <a:t>How are academic librarians practicing neutrality in the workplace?</a:t>
            </a:r>
          </a:p>
          <a:p>
            <a:endParaRPr lang="en-US"/>
          </a:p>
        </p:txBody>
      </p:sp>
    </p:spTree>
    <p:extLst>
      <p:ext uri="{BB962C8B-B14F-4D97-AF65-F5344CB8AC3E}">
        <p14:creationId xmlns:p14="http://schemas.microsoft.com/office/powerpoint/2010/main" val="1987509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0783-D7D7-CC3C-6F88-0E3A2F6B6CDB}"/>
              </a:ext>
            </a:extLst>
          </p:cNvPr>
          <p:cNvSpPr>
            <a:spLocks noGrp="1"/>
          </p:cNvSpPr>
          <p:nvPr>
            <p:ph type="title"/>
          </p:nvPr>
        </p:nvSpPr>
        <p:spPr>
          <a:xfrm>
            <a:off x="1600200" y="6111837"/>
            <a:ext cx="10591800" cy="646332"/>
          </a:xfrm>
        </p:spPr>
        <p:txBody>
          <a:bodyPr/>
          <a:lstStyle/>
          <a:p>
            <a:pPr algn="r"/>
            <a:r>
              <a:rPr lang="en-US" dirty="0">
                <a:solidFill>
                  <a:schemeClr val="tx1"/>
                </a:solidFill>
              </a:rPr>
              <a:t>Practicing Neutrality </a:t>
            </a:r>
          </a:p>
        </p:txBody>
      </p:sp>
      <p:graphicFrame>
        <p:nvGraphicFramePr>
          <p:cNvPr id="9" name="Chart 8">
            <a:extLst>
              <a:ext uri="{FF2B5EF4-FFF2-40B4-BE49-F238E27FC236}">
                <a16:creationId xmlns:a16="http://schemas.microsoft.com/office/drawing/2014/main" id="{5C6478C1-B579-1C44-E719-31D1A5F785C0}"/>
              </a:ext>
            </a:extLst>
          </p:cNvPr>
          <p:cNvGraphicFramePr>
            <a:graphicFrameLocks/>
          </p:cNvGraphicFramePr>
          <p:nvPr>
            <p:extLst>
              <p:ext uri="{D42A27DB-BD31-4B8C-83A1-F6EECF244321}">
                <p14:modId xmlns:p14="http://schemas.microsoft.com/office/powerpoint/2010/main" val="3523886906"/>
              </p:ext>
            </p:extLst>
          </p:nvPr>
        </p:nvGraphicFramePr>
        <p:xfrm>
          <a:off x="0" y="99831"/>
          <a:ext cx="12192000" cy="5913693"/>
        </p:xfrm>
        <a:graphic>
          <a:graphicData uri="http://schemas.openxmlformats.org/drawingml/2006/chart">
            <c:chart xmlns:c="http://schemas.openxmlformats.org/drawingml/2006/chart" xmlns:r="http://schemas.openxmlformats.org/officeDocument/2006/relationships" r:id="rId3"/>
          </a:graphicData>
        </a:graphic>
      </p:graphicFrame>
      <p:sp>
        <p:nvSpPr>
          <p:cNvPr id="10" name="Left Brace 9">
            <a:extLst>
              <a:ext uri="{FF2B5EF4-FFF2-40B4-BE49-F238E27FC236}">
                <a16:creationId xmlns:a16="http://schemas.microsoft.com/office/drawing/2014/main" id="{7AC360A7-4BCE-437A-1D4D-3230DBD5D7FB}"/>
              </a:ext>
            </a:extLst>
          </p:cNvPr>
          <p:cNvSpPr/>
          <p:nvPr/>
        </p:nvSpPr>
        <p:spPr>
          <a:xfrm rot="5400000">
            <a:off x="1494528" y="2634839"/>
            <a:ext cx="321385" cy="2218988"/>
          </a:xfrm>
          <a:prstGeom prst="leftBrace">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1" name="Left Brace 10">
            <a:extLst>
              <a:ext uri="{FF2B5EF4-FFF2-40B4-BE49-F238E27FC236}">
                <a16:creationId xmlns:a16="http://schemas.microsoft.com/office/drawing/2014/main" id="{7DBA9425-332B-11CF-2E5D-EBE45E3B8B4E}"/>
              </a:ext>
            </a:extLst>
          </p:cNvPr>
          <p:cNvSpPr/>
          <p:nvPr/>
        </p:nvSpPr>
        <p:spPr>
          <a:xfrm rot="5400000">
            <a:off x="3809215" y="87070"/>
            <a:ext cx="321385" cy="2218988"/>
          </a:xfrm>
          <a:prstGeom prst="leftBrace">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2" name="Left Brace 11">
            <a:extLst>
              <a:ext uri="{FF2B5EF4-FFF2-40B4-BE49-F238E27FC236}">
                <a16:creationId xmlns:a16="http://schemas.microsoft.com/office/drawing/2014/main" id="{B32CC24E-527B-6BD2-3292-7DEFE5C706CE}"/>
              </a:ext>
            </a:extLst>
          </p:cNvPr>
          <p:cNvSpPr/>
          <p:nvPr/>
        </p:nvSpPr>
        <p:spPr>
          <a:xfrm rot="5400000">
            <a:off x="6154385" y="1141319"/>
            <a:ext cx="321385" cy="2218988"/>
          </a:xfrm>
          <a:prstGeom prst="leftBrace">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3" name="Left Brace 12">
            <a:extLst>
              <a:ext uri="{FF2B5EF4-FFF2-40B4-BE49-F238E27FC236}">
                <a16:creationId xmlns:a16="http://schemas.microsoft.com/office/drawing/2014/main" id="{D0248C55-888C-FAB8-DAC2-FAD368A151B0}"/>
              </a:ext>
            </a:extLst>
          </p:cNvPr>
          <p:cNvSpPr/>
          <p:nvPr/>
        </p:nvSpPr>
        <p:spPr>
          <a:xfrm rot="5400000">
            <a:off x="8499551" y="2474147"/>
            <a:ext cx="321385" cy="2218988"/>
          </a:xfrm>
          <a:prstGeom prst="leftBrace">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4" name="TextBox 13">
            <a:extLst>
              <a:ext uri="{FF2B5EF4-FFF2-40B4-BE49-F238E27FC236}">
                <a16:creationId xmlns:a16="http://schemas.microsoft.com/office/drawing/2014/main" id="{E0183E43-F085-DCB6-9764-7917A04DEB47}"/>
              </a:ext>
            </a:extLst>
          </p:cNvPr>
          <p:cNvSpPr txBox="1"/>
          <p:nvPr/>
        </p:nvSpPr>
        <p:spPr>
          <a:xfrm>
            <a:off x="1267945" y="3214308"/>
            <a:ext cx="774550" cy="369332"/>
          </a:xfrm>
          <a:prstGeom prst="rect">
            <a:avLst/>
          </a:prstGeom>
          <a:noFill/>
        </p:spPr>
        <p:txBody>
          <a:bodyPr wrap="square" rtlCol="0">
            <a:spAutoFit/>
          </a:bodyPr>
          <a:lstStyle/>
          <a:p>
            <a:pPr algn="ctr"/>
            <a:r>
              <a:rPr lang="en-CA" dirty="0">
                <a:solidFill>
                  <a:srgbClr val="000000"/>
                </a:solidFill>
              </a:rPr>
              <a:t>13%</a:t>
            </a:r>
          </a:p>
        </p:txBody>
      </p:sp>
      <p:sp>
        <p:nvSpPr>
          <p:cNvPr id="15" name="TextBox 14">
            <a:extLst>
              <a:ext uri="{FF2B5EF4-FFF2-40B4-BE49-F238E27FC236}">
                <a16:creationId xmlns:a16="http://schemas.microsoft.com/office/drawing/2014/main" id="{33B4C0D2-84C5-F25C-4DBC-49104D808F1E}"/>
              </a:ext>
            </a:extLst>
          </p:cNvPr>
          <p:cNvSpPr txBox="1"/>
          <p:nvPr/>
        </p:nvSpPr>
        <p:spPr>
          <a:xfrm>
            <a:off x="8272968" y="3088293"/>
            <a:ext cx="774550" cy="369332"/>
          </a:xfrm>
          <a:prstGeom prst="rect">
            <a:avLst/>
          </a:prstGeom>
          <a:noFill/>
        </p:spPr>
        <p:txBody>
          <a:bodyPr wrap="square" rtlCol="0">
            <a:spAutoFit/>
          </a:bodyPr>
          <a:lstStyle/>
          <a:p>
            <a:pPr algn="ctr"/>
            <a:r>
              <a:rPr lang="en-CA" dirty="0">
                <a:solidFill>
                  <a:srgbClr val="000000"/>
                </a:solidFill>
              </a:rPr>
              <a:t>13%</a:t>
            </a:r>
          </a:p>
        </p:txBody>
      </p:sp>
      <p:sp>
        <p:nvSpPr>
          <p:cNvPr id="16" name="TextBox 15">
            <a:extLst>
              <a:ext uri="{FF2B5EF4-FFF2-40B4-BE49-F238E27FC236}">
                <a16:creationId xmlns:a16="http://schemas.microsoft.com/office/drawing/2014/main" id="{75CB5ECF-9BE5-8444-9F8B-61A9DF269909}"/>
              </a:ext>
            </a:extLst>
          </p:cNvPr>
          <p:cNvSpPr txBox="1"/>
          <p:nvPr/>
        </p:nvSpPr>
        <p:spPr>
          <a:xfrm>
            <a:off x="3582632" y="687612"/>
            <a:ext cx="774550" cy="369332"/>
          </a:xfrm>
          <a:prstGeom prst="rect">
            <a:avLst/>
          </a:prstGeom>
          <a:noFill/>
        </p:spPr>
        <p:txBody>
          <a:bodyPr wrap="square" rtlCol="0">
            <a:spAutoFit/>
          </a:bodyPr>
          <a:lstStyle/>
          <a:p>
            <a:pPr algn="ctr"/>
            <a:r>
              <a:rPr lang="en-CA" dirty="0">
                <a:solidFill>
                  <a:srgbClr val="000000"/>
                </a:solidFill>
              </a:rPr>
              <a:t>45%</a:t>
            </a:r>
          </a:p>
        </p:txBody>
      </p:sp>
      <p:sp>
        <p:nvSpPr>
          <p:cNvPr id="17" name="TextBox 16">
            <a:extLst>
              <a:ext uri="{FF2B5EF4-FFF2-40B4-BE49-F238E27FC236}">
                <a16:creationId xmlns:a16="http://schemas.microsoft.com/office/drawing/2014/main" id="{B777B0BA-48F5-CDA6-429C-238124029D7D}"/>
              </a:ext>
            </a:extLst>
          </p:cNvPr>
          <p:cNvSpPr txBox="1"/>
          <p:nvPr/>
        </p:nvSpPr>
        <p:spPr>
          <a:xfrm>
            <a:off x="5927802" y="1720788"/>
            <a:ext cx="774550" cy="369332"/>
          </a:xfrm>
          <a:prstGeom prst="rect">
            <a:avLst/>
          </a:prstGeom>
          <a:noFill/>
        </p:spPr>
        <p:txBody>
          <a:bodyPr wrap="square" rtlCol="0">
            <a:spAutoFit/>
          </a:bodyPr>
          <a:lstStyle/>
          <a:p>
            <a:pPr algn="ctr"/>
            <a:r>
              <a:rPr lang="en-CA" dirty="0">
                <a:solidFill>
                  <a:srgbClr val="000000"/>
                </a:solidFill>
              </a:rPr>
              <a:t>29%</a:t>
            </a:r>
          </a:p>
        </p:txBody>
      </p:sp>
    </p:spTree>
    <p:extLst>
      <p:ext uri="{BB962C8B-B14F-4D97-AF65-F5344CB8AC3E}">
        <p14:creationId xmlns:p14="http://schemas.microsoft.com/office/powerpoint/2010/main" val="152409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0783-D7D7-CC3C-6F88-0E3A2F6B6CDB}"/>
              </a:ext>
            </a:extLst>
          </p:cNvPr>
          <p:cNvSpPr>
            <a:spLocks noGrp="1"/>
          </p:cNvSpPr>
          <p:nvPr>
            <p:ph type="title"/>
          </p:nvPr>
        </p:nvSpPr>
        <p:spPr>
          <a:xfrm>
            <a:off x="1600200" y="6111837"/>
            <a:ext cx="10591800" cy="646332"/>
          </a:xfrm>
        </p:spPr>
        <p:txBody>
          <a:bodyPr/>
          <a:lstStyle/>
          <a:p>
            <a:pPr algn="r"/>
            <a:r>
              <a:rPr lang="en-US" dirty="0">
                <a:solidFill>
                  <a:schemeClr val="tx1"/>
                </a:solidFill>
              </a:rPr>
              <a:t>Practicing Neutrality </a:t>
            </a:r>
          </a:p>
        </p:txBody>
      </p:sp>
      <p:graphicFrame>
        <p:nvGraphicFramePr>
          <p:cNvPr id="6" name="Chart 5">
            <a:extLst>
              <a:ext uri="{FF2B5EF4-FFF2-40B4-BE49-F238E27FC236}">
                <a16:creationId xmlns:a16="http://schemas.microsoft.com/office/drawing/2014/main" id="{54330046-80CA-4B8D-B6EA-E6334047F4E6}"/>
              </a:ext>
            </a:extLst>
          </p:cNvPr>
          <p:cNvGraphicFramePr>
            <a:graphicFrameLocks/>
          </p:cNvGraphicFramePr>
          <p:nvPr/>
        </p:nvGraphicFramePr>
        <p:xfrm>
          <a:off x="390419" y="349321"/>
          <a:ext cx="11352944" cy="5563799"/>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25AEEC3D-5A87-97A0-DA2E-7F8894BCE5AF}"/>
              </a:ext>
            </a:extLst>
          </p:cNvPr>
          <p:cNvSpPr/>
          <p:nvPr/>
        </p:nvSpPr>
        <p:spPr>
          <a:xfrm>
            <a:off x="0" y="0"/>
            <a:ext cx="12192000" cy="6002767"/>
          </a:xfrm>
          <a:prstGeom prst="rect">
            <a:avLst/>
          </a:prstGeom>
          <a:solidFill>
            <a:schemeClr val="tx1">
              <a:alpha val="83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a:extLst>
              <a:ext uri="{FF2B5EF4-FFF2-40B4-BE49-F238E27FC236}">
                <a16:creationId xmlns:a16="http://schemas.microsoft.com/office/drawing/2014/main" id="{60404EDE-1D1F-3D26-76F2-822ED375CEC7}"/>
              </a:ext>
            </a:extLst>
          </p:cNvPr>
          <p:cNvSpPr txBox="1"/>
          <p:nvPr/>
        </p:nvSpPr>
        <p:spPr>
          <a:xfrm>
            <a:off x="1744531" y="462789"/>
            <a:ext cx="8702937" cy="5539978"/>
          </a:xfrm>
          <a:prstGeom prst="rect">
            <a:avLst/>
          </a:prstGeom>
          <a:noFill/>
        </p:spPr>
        <p:txBody>
          <a:bodyPr wrap="square" rtlCol="0">
            <a:spAutoFit/>
          </a:bodyPr>
          <a:lstStyle/>
          <a:p>
            <a:r>
              <a:rPr lang="en-CA" sz="2800" dirty="0">
                <a:solidFill>
                  <a:schemeClr val="bg1"/>
                </a:solidFill>
              </a:rPr>
              <a:t>“I've answered that I ‘never’ think about neutrality in some of these instances, because I believe it's important to prioritize EDI instead”</a:t>
            </a:r>
          </a:p>
          <a:p>
            <a:endParaRPr lang="en-CA" sz="2800" dirty="0">
              <a:solidFill>
                <a:schemeClr val="bg1"/>
              </a:solidFill>
            </a:endParaRPr>
          </a:p>
          <a:p>
            <a:endParaRPr lang="en-CA" sz="2800" dirty="0">
              <a:solidFill>
                <a:schemeClr val="bg1"/>
              </a:solidFill>
            </a:endParaRPr>
          </a:p>
          <a:p>
            <a:r>
              <a:rPr lang="en-CA" sz="2800" dirty="0">
                <a:solidFill>
                  <a:schemeClr val="bg1"/>
                </a:solidFill>
              </a:rPr>
              <a:t>“I think thinking about it does not mean that it is achievable.”</a:t>
            </a:r>
          </a:p>
          <a:p>
            <a:endParaRPr lang="en-CA" sz="2800" dirty="0">
              <a:solidFill>
                <a:schemeClr val="bg1"/>
              </a:solidFill>
            </a:endParaRPr>
          </a:p>
          <a:p>
            <a:endParaRPr lang="en-CA" sz="2800" dirty="0">
              <a:solidFill>
                <a:schemeClr val="bg1"/>
              </a:solidFill>
            </a:endParaRPr>
          </a:p>
          <a:p>
            <a:r>
              <a:rPr lang="en-CA" sz="2800" dirty="0">
                <a:solidFill>
                  <a:schemeClr val="bg1"/>
                </a:solidFill>
              </a:rPr>
              <a:t>“I should note that I think about it in a negative sense: I always think about what I am (non-neutrally) committing to.”</a:t>
            </a:r>
          </a:p>
          <a:p>
            <a:endParaRPr lang="en-CA" dirty="0">
              <a:solidFill>
                <a:schemeClr val="bg1"/>
              </a:solidFill>
            </a:endParaRPr>
          </a:p>
        </p:txBody>
      </p:sp>
    </p:spTree>
    <p:extLst>
      <p:ext uri="{BB962C8B-B14F-4D97-AF65-F5344CB8AC3E}">
        <p14:creationId xmlns:p14="http://schemas.microsoft.com/office/powerpoint/2010/main" val="3284791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9660-8AED-22BF-F24A-3E661F6CDD37}"/>
              </a:ext>
            </a:extLst>
          </p:cNvPr>
          <p:cNvSpPr>
            <a:spLocks noGrp="1"/>
          </p:cNvSpPr>
          <p:nvPr>
            <p:ph type="title"/>
          </p:nvPr>
        </p:nvSpPr>
        <p:spPr/>
        <p:txBody>
          <a:bodyPr/>
          <a:lstStyle/>
          <a:p>
            <a:r>
              <a:rPr lang="en-CA"/>
              <a:t>Scenario Questions	</a:t>
            </a:r>
          </a:p>
        </p:txBody>
      </p:sp>
      <p:sp>
        <p:nvSpPr>
          <p:cNvPr id="3" name="Text Placeholder 2">
            <a:extLst>
              <a:ext uri="{FF2B5EF4-FFF2-40B4-BE49-F238E27FC236}">
                <a16:creationId xmlns:a16="http://schemas.microsoft.com/office/drawing/2014/main" id="{1D4147B7-C7E8-7D7B-E678-9C7AFB78A17D}"/>
              </a:ext>
            </a:extLst>
          </p:cNvPr>
          <p:cNvSpPr>
            <a:spLocks noGrp="1"/>
          </p:cNvSpPr>
          <p:nvPr>
            <p:ph type="body" sz="quarter" idx="11"/>
          </p:nvPr>
        </p:nvSpPr>
        <p:spPr/>
        <p:txBody>
          <a:bodyPr/>
          <a:lstStyle/>
          <a:p>
            <a:r>
              <a:rPr lang="en-CA"/>
              <a:t>Respondents were asked if each of the following scenarios represented a position of neutrality, and whether they would take said action. </a:t>
            </a:r>
          </a:p>
        </p:txBody>
      </p:sp>
      <p:sp>
        <p:nvSpPr>
          <p:cNvPr id="8" name="Text Placeholder 2">
            <a:extLst>
              <a:ext uri="{FF2B5EF4-FFF2-40B4-BE49-F238E27FC236}">
                <a16:creationId xmlns:a16="http://schemas.microsoft.com/office/drawing/2014/main" id="{0A39B92C-60C6-13F3-B62A-C6ECBA1EC886}"/>
              </a:ext>
            </a:extLst>
          </p:cNvPr>
          <p:cNvSpPr txBox="1">
            <a:spLocks/>
          </p:cNvSpPr>
          <p:nvPr/>
        </p:nvSpPr>
        <p:spPr>
          <a:xfrm>
            <a:off x="761999" y="2148290"/>
            <a:ext cx="10667999" cy="3689092"/>
          </a:xfrm>
          <a:prstGeom prst="rect">
            <a:avLst/>
          </a:prstGeom>
        </p:spPr>
        <p:txBody>
          <a:bodyPr numCol="1"/>
          <a:lstStyle>
            <a:lvl1pPr marL="0" indent="0" algn="l" defTabSz="914400" rtl="0" eaLnBrk="1" latinLnBrk="0" hangingPunct="1">
              <a:lnSpc>
                <a:spcPct val="100000"/>
              </a:lnSpc>
              <a:spcBef>
                <a:spcPts val="1000"/>
              </a:spcBef>
              <a:buFont typeface="Arial" panose="020B0604020202020204" pitchFamily="34" charset="0"/>
              <a:buNone/>
              <a:defRPr sz="1800" b="0"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fontAlgn="base">
              <a:lnSpc>
                <a:spcPct val="107000"/>
              </a:lnSpc>
              <a:buFont typeface="Symbol" panose="05050102010706020507" pitchFamily="18" charset="2"/>
              <a:buChar char=""/>
            </a:pPr>
            <a:r>
              <a:rPr lang="en-US" sz="2400" kern="0" dirty="0">
                <a:effectLst/>
                <a:latin typeface="Calibri" panose="020F0502020204030204" pitchFamily="34" charset="0"/>
                <a:ea typeface="Times New Roman" panose="02020603050405020304" pitchFamily="18" charset="0"/>
                <a:cs typeface="Calibri" panose="020F0502020204030204" pitchFamily="34" charset="0"/>
              </a:rPr>
              <a:t>Allowing </a:t>
            </a:r>
            <a:r>
              <a:rPr lang="en-CA" sz="2400" kern="0" dirty="0">
                <a:effectLst/>
                <a:latin typeface="Calibri" panose="020F0502020204030204" pitchFamily="34" charset="0"/>
                <a:ea typeface="Times New Roman" panose="02020603050405020304" pitchFamily="18" charset="0"/>
                <a:cs typeface="Calibri" panose="020F0502020204030204" pitchFamily="34" charset="0"/>
              </a:rPr>
              <a:t>a group with </a:t>
            </a:r>
            <a:r>
              <a:rPr lang="en-CA" sz="2400" b="1" kern="0" dirty="0">
                <a:effectLst/>
                <a:latin typeface="Calibri" panose="020F0502020204030204" pitchFamily="34" charset="0"/>
                <a:ea typeface="Times New Roman" panose="02020603050405020304" pitchFamily="18" charset="0"/>
                <a:cs typeface="Calibri" panose="020F0502020204030204" pitchFamily="34" charset="0"/>
              </a:rPr>
              <a:t>white supremacist </a:t>
            </a:r>
            <a:r>
              <a:rPr lang="en-CA" sz="2400" kern="0" dirty="0">
                <a:effectLst/>
                <a:latin typeface="Calibri" panose="020F0502020204030204" pitchFamily="34" charset="0"/>
                <a:ea typeface="Times New Roman" panose="02020603050405020304" pitchFamily="18" charset="0"/>
                <a:cs typeface="Calibri" panose="020F0502020204030204" pitchFamily="34" charset="0"/>
              </a:rPr>
              <a:t>views to rent a library room for a public speaking event</a:t>
            </a:r>
          </a:p>
          <a:p>
            <a:pPr marL="342900" lvl="0" indent="-342900" fontAlgn="base">
              <a:lnSpc>
                <a:spcPct val="107000"/>
              </a:lnSpc>
              <a:buFont typeface="Symbol" panose="05050102010706020507" pitchFamily="18" charset="2"/>
              <a:buChar char=""/>
            </a:pPr>
            <a:r>
              <a:rPr lang="en-CA" sz="2400" kern="0" dirty="0">
                <a:effectLst/>
                <a:latin typeface="Calibri" panose="020F0502020204030204" pitchFamily="34" charset="0"/>
                <a:ea typeface="Times New Roman" panose="02020603050405020304" pitchFamily="18" charset="0"/>
                <a:cs typeface="Calibri" panose="020F0502020204030204" pitchFamily="34" charset="0"/>
              </a:rPr>
              <a:t>Buying books representing both </a:t>
            </a:r>
            <a:r>
              <a:rPr lang="en-CA" sz="2400" b="1" kern="0" dirty="0">
                <a:effectLst/>
                <a:latin typeface="Calibri" panose="020F0502020204030204" pitchFamily="34" charset="0"/>
                <a:ea typeface="Times New Roman" panose="02020603050405020304" pitchFamily="18" charset="0"/>
                <a:cs typeface="Calibri" panose="020F0502020204030204" pitchFamily="34" charset="0"/>
              </a:rPr>
              <a:t>pro-life and pro-choice </a:t>
            </a:r>
            <a:r>
              <a:rPr lang="en-CA" sz="2400" kern="0" dirty="0">
                <a:effectLst/>
                <a:latin typeface="Calibri" panose="020F0502020204030204" pitchFamily="34" charset="0"/>
                <a:ea typeface="Times New Roman" panose="02020603050405020304" pitchFamily="18" charset="0"/>
                <a:cs typeface="Calibri" panose="020F0502020204030204" pitchFamily="34" charset="0"/>
              </a:rPr>
              <a:t>positions</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fontAlgn="base">
              <a:lnSpc>
                <a:spcPct val="107000"/>
              </a:lnSpc>
              <a:buFont typeface="Symbol" panose="05050102010706020507" pitchFamily="18" charset="2"/>
              <a:buChar char=""/>
            </a:pPr>
            <a:r>
              <a:rPr lang="en-CA" sz="2400" kern="0" dirty="0">
                <a:effectLst/>
                <a:latin typeface="Calibri" panose="020F0502020204030204" pitchFamily="34" charset="0"/>
                <a:ea typeface="Times New Roman" panose="02020603050405020304" pitchFamily="18" charset="0"/>
                <a:cs typeface="Calibri" panose="020F0502020204030204" pitchFamily="34" charset="0"/>
              </a:rPr>
              <a:t>Celebrating </a:t>
            </a:r>
            <a:r>
              <a:rPr lang="en-CA" sz="2400" b="1" kern="0" dirty="0">
                <a:effectLst/>
                <a:latin typeface="Calibri" panose="020F0502020204030204" pitchFamily="34" charset="0"/>
                <a:ea typeface="Times New Roman" panose="02020603050405020304" pitchFamily="18" charset="0"/>
                <a:cs typeface="Calibri" panose="020F0502020204030204" pitchFamily="34" charset="0"/>
              </a:rPr>
              <a:t>Indigenous Awareness week </a:t>
            </a:r>
            <a:r>
              <a:rPr lang="en-CA" sz="2400" kern="0" dirty="0">
                <a:effectLst/>
                <a:latin typeface="Calibri" panose="020F0502020204030204" pitchFamily="34" charset="0"/>
                <a:ea typeface="Times New Roman" panose="02020603050405020304" pitchFamily="18" charset="0"/>
                <a:cs typeface="Calibri" panose="020F0502020204030204" pitchFamily="34" charset="0"/>
              </a:rPr>
              <a:t>with a curated display on decolonization</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fontAlgn="base">
              <a:lnSpc>
                <a:spcPct val="107000"/>
              </a:lnSpc>
              <a:buFont typeface="Symbol" panose="05050102010706020507" pitchFamily="18" charset="2"/>
              <a:buChar char=""/>
            </a:pPr>
            <a:r>
              <a:rPr lang="en-CA" sz="2400" b="1" kern="0" dirty="0">
                <a:effectLst/>
                <a:latin typeface="Calibri" panose="020F0502020204030204" pitchFamily="34" charset="0"/>
                <a:ea typeface="Times New Roman" panose="02020603050405020304" pitchFamily="18" charset="0"/>
                <a:cs typeface="Calibri" panose="020F0502020204030204" pitchFamily="34" charset="0"/>
              </a:rPr>
              <a:t>Displaying pride flags </a:t>
            </a:r>
            <a:r>
              <a:rPr lang="en-CA" sz="2400" kern="0" dirty="0">
                <a:effectLst/>
                <a:latin typeface="Calibri" panose="020F0502020204030204" pitchFamily="34" charset="0"/>
                <a:ea typeface="Times New Roman" panose="02020603050405020304" pitchFamily="18" charset="0"/>
                <a:cs typeface="Calibri" panose="020F0502020204030204" pitchFamily="34" charset="0"/>
              </a:rPr>
              <a:t>(i.e. LGBTQ Rainbow Flag, Trans Pride Flag, etc.) at the reference desk</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fontAlgn="base">
              <a:lnSpc>
                <a:spcPct val="107000"/>
              </a:lnSpc>
              <a:buFont typeface="Symbol" panose="05050102010706020507" pitchFamily="18" charset="2"/>
              <a:buChar char=""/>
            </a:pPr>
            <a:r>
              <a:rPr lang="en-CA" sz="2400" kern="0" dirty="0">
                <a:effectLst/>
                <a:latin typeface="Calibri" panose="020F0502020204030204" pitchFamily="34" charset="0"/>
                <a:ea typeface="Times New Roman" panose="02020603050405020304" pitchFamily="18" charset="0"/>
                <a:cs typeface="Calibri" panose="020F0502020204030204" pitchFamily="34" charset="0"/>
              </a:rPr>
              <a:t>Helping a user find information about </a:t>
            </a:r>
            <a:r>
              <a:rPr lang="en-CA" sz="2400" b="1" kern="0" dirty="0">
                <a:effectLst/>
                <a:latin typeface="Calibri" panose="020F0502020204030204" pitchFamily="34" charset="0"/>
                <a:ea typeface="Times New Roman" panose="02020603050405020304" pitchFamily="18" charset="0"/>
                <a:cs typeface="Calibri" panose="020F0502020204030204" pitchFamily="34" charset="0"/>
              </a:rPr>
              <a:t>building bombs</a:t>
            </a:r>
            <a:r>
              <a:rPr lang="en-US" sz="2400" b="1" kern="100" dirty="0">
                <a:effectLst/>
                <a:latin typeface="Calibri" panose="020F0502020204030204" pitchFamily="34" charset="0"/>
                <a:ea typeface="Calibri" panose="020F0502020204030204" pitchFamily="34" charset="0"/>
                <a:cs typeface="Calibri" panose="020F0502020204030204" pitchFamily="34" charset="0"/>
              </a:rPr>
              <a:t> </a:t>
            </a:r>
            <a:endParaRPr lang="en-US" sz="2400" b="1" dirty="0"/>
          </a:p>
        </p:txBody>
      </p:sp>
      <p:sp>
        <p:nvSpPr>
          <p:cNvPr id="9" name="Title 1">
            <a:extLst>
              <a:ext uri="{FF2B5EF4-FFF2-40B4-BE49-F238E27FC236}">
                <a16:creationId xmlns:a16="http://schemas.microsoft.com/office/drawing/2014/main" id="{14B5A525-72A0-4FDC-4198-F874F9355E21}"/>
              </a:ext>
            </a:extLst>
          </p:cNvPr>
          <p:cNvSpPr txBox="1">
            <a:spLocks/>
          </p:cNvSpPr>
          <p:nvPr/>
        </p:nvSpPr>
        <p:spPr>
          <a:xfrm>
            <a:off x="1600200" y="6111837"/>
            <a:ext cx="10591800" cy="646332"/>
          </a:xfrm>
          <a:prstGeom prst="rect">
            <a:avLst/>
          </a:prstGeom>
        </p:spPr>
        <p:txBody>
          <a:bodyPr>
            <a:noAutofit/>
          </a:bodyPr>
          <a:lstStyle>
            <a:lvl1pPr algn="l" defTabSz="914400" rtl="0" eaLnBrk="1" latinLnBrk="0" hangingPunct="1">
              <a:lnSpc>
                <a:spcPct val="90000"/>
              </a:lnSpc>
              <a:spcBef>
                <a:spcPts val="1000"/>
              </a:spcBef>
              <a:buNone/>
              <a:defRPr sz="4000" b="1" kern="1200">
                <a:solidFill>
                  <a:schemeClr val="accent6">
                    <a:lumMod val="60000"/>
                    <a:lumOff val="40000"/>
                  </a:schemeClr>
                </a:solidFill>
                <a:latin typeface="+mj-lt"/>
                <a:ea typeface="+mj-ea"/>
                <a:cs typeface="+mj-cs"/>
              </a:defRPr>
            </a:lvl1pPr>
          </a:lstStyle>
          <a:p>
            <a:pPr algn="r" fontAlgn="auto">
              <a:spcAft>
                <a:spcPts val="0"/>
              </a:spcAft>
            </a:pPr>
            <a:r>
              <a:rPr lang="en-US">
                <a:solidFill>
                  <a:schemeClr val="tx1"/>
                </a:solidFill>
              </a:rPr>
              <a:t>Practicing Neutrality </a:t>
            </a:r>
          </a:p>
        </p:txBody>
      </p:sp>
    </p:spTree>
    <p:extLst>
      <p:ext uri="{BB962C8B-B14F-4D97-AF65-F5344CB8AC3E}">
        <p14:creationId xmlns:p14="http://schemas.microsoft.com/office/powerpoint/2010/main" val="1145810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E296B413-BFBE-8A20-44CB-82CC1B6DD908}"/>
              </a:ext>
            </a:extLst>
          </p:cNvPr>
          <p:cNvGraphicFramePr>
            <a:graphicFrameLocks/>
          </p:cNvGraphicFramePr>
          <p:nvPr>
            <p:extLst>
              <p:ext uri="{D42A27DB-BD31-4B8C-83A1-F6EECF244321}">
                <p14:modId xmlns:p14="http://schemas.microsoft.com/office/powerpoint/2010/main" val="3947149329"/>
              </p:ext>
            </p:extLst>
          </p:nvPr>
        </p:nvGraphicFramePr>
        <p:xfrm>
          <a:off x="369157" y="191386"/>
          <a:ext cx="5651429" cy="58053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86515AC1-53CA-F77B-12FE-E9F2393C2CDB}"/>
              </a:ext>
            </a:extLst>
          </p:cNvPr>
          <p:cNvGraphicFramePr>
            <a:graphicFrameLocks/>
          </p:cNvGraphicFramePr>
          <p:nvPr>
            <p:extLst>
              <p:ext uri="{D42A27DB-BD31-4B8C-83A1-F6EECF244321}">
                <p14:modId xmlns:p14="http://schemas.microsoft.com/office/powerpoint/2010/main" val="1348983522"/>
              </p:ext>
            </p:extLst>
          </p:nvPr>
        </p:nvGraphicFramePr>
        <p:xfrm>
          <a:off x="6221587" y="191386"/>
          <a:ext cx="5671052" cy="5805377"/>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a:extLst>
              <a:ext uri="{FF2B5EF4-FFF2-40B4-BE49-F238E27FC236}">
                <a16:creationId xmlns:a16="http://schemas.microsoft.com/office/drawing/2014/main" id="{D76E2CF2-7506-B399-152A-536221868263}"/>
              </a:ext>
            </a:extLst>
          </p:cNvPr>
          <p:cNvSpPr>
            <a:spLocks noGrp="1"/>
          </p:cNvSpPr>
          <p:nvPr>
            <p:ph type="title"/>
          </p:nvPr>
        </p:nvSpPr>
        <p:spPr>
          <a:xfrm>
            <a:off x="1600200" y="6111837"/>
            <a:ext cx="10591800" cy="646332"/>
          </a:xfrm>
        </p:spPr>
        <p:txBody>
          <a:bodyPr/>
          <a:lstStyle/>
          <a:p>
            <a:pPr algn="r"/>
            <a:r>
              <a:rPr lang="en-US">
                <a:solidFill>
                  <a:schemeClr val="tx1"/>
                </a:solidFill>
              </a:rPr>
              <a:t>Practicing Neutrality </a:t>
            </a:r>
          </a:p>
        </p:txBody>
      </p:sp>
      <p:grpSp>
        <p:nvGrpSpPr>
          <p:cNvPr id="2" name="Group 1">
            <a:extLst>
              <a:ext uri="{FF2B5EF4-FFF2-40B4-BE49-F238E27FC236}">
                <a16:creationId xmlns:a16="http://schemas.microsoft.com/office/drawing/2014/main" id="{C07EAF7C-2F8C-58D0-108E-F17F69807E91}"/>
              </a:ext>
            </a:extLst>
          </p:cNvPr>
          <p:cNvGrpSpPr>
            <a:grpSpLocks noChangeAspect="1"/>
          </p:cNvGrpSpPr>
          <p:nvPr/>
        </p:nvGrpSpPr>
        <p:grpSpPr>
          <a:xfrm>
            <a:off x="1148326" y="5606608"/>
            <a:ext cx="4093089" cy="298461"/>
            <a:chOff x="1273657" y="1804057"/>
            <a:chExt cx="5254890" cy="383177"/>
          </a:xfrm>
        </p:grpSpPr>
        <p:pic>
          <p:nvPicPr>
            <p:cNvPr id="3" name="Picture 2">
              <a:extLst>
                <a:ext uri="{FF2B5EF4-FFF2-40B4-BE49-F238E27FC236}">
                  <a16:creationId xmlns:a16="http://schemas.microsoft.com/office/drawing/2014/main" id="{86948F15-FD1D-91B6-63F2-4ADE98249011}"/>
                </a:ext>
              </a:extLst>
            </p:cNvPr>
            <p:cNvPicPr>
              <a:picLocks noChangeAspect="1"/>
            </p:cNvPicPr>
            <p:nvPr/>
          </p:nvPicPr>
          <p:blipFill>
            <a:blip r:embed="rId5"/>
            <a:stretch>
              <a:fillRect/>
            </a:stretch>
          </p:blipFill>
          <p:spPr>
            <a:xfrm>
              <a:off x="4995841" y="1879970"/>
              <a:ext cx="1532706" cy="281960"/>
            </a:xfrm>
            <a:prstGeom prst="rect">
              <a:avLst/>
            </a:prstGeom>
          </p:spPr>
        </p:pic>
        <p:pic>
          <p:nvPicPr>
            <p:cNvPr id="4" name="Picture 3">
              <a:extLst>
                <a:ext uri="{FF2B5EF4-FFF2-40B4-BE49-F238E27FC236}">
                  <a16:creationId xmlns:a16="http://schemas.microsoft.com/office/drawing/2014/main" id="{ACC8B794-87F0-3146-459E-ACE39257CD5C}"/>
                </a:ext>
              </a:extLst>
            </p:cNvPr>
            <p:cNvPicPr>
              <a:picLocks noChangeAspect="1"/>
            </p:cNvPicPr>
            <p:nvPr/>
          </p:nvPicPr>
          <p:blipFill>
            <a:blip r:embed="rId6"/>
            <a:stretch>
              <a:fillRect/>
            </a:stretch>
          </p:blipFill>
          <p:spPr>
            <a:xfrm>
              <a:off x="1273657" y="1854666"/>
              <a:ext cx="1771288" cy="332568"/>
            </a:xfrm>
            <a:prstGeom prst="rect">
              <a:avLst/>
            </a:prstGeom>
          </p:spPr>
        </p:pic>
        <p:pic>
          <p:nvPicPr>
            <p:cNvPr id="5" name="Picture 4">
              <a:extLst>
                <a:ext uri="{FF2B5EF4-FFF2-40B4-BE49-F238E27FC236}">
                  <a16:creationId xmlns:a16="http://schemas.microsoft.com/office/drawing/2014/main" id="{9F3EECA7-82DE-C51C-E562-89941C10C59E}"/>
                </a:ext>
              </a:extLst>
            </p:cNvPr>
            <p:cNvPicPr>
              <a:picLocks noChangeAspect="1"/>
            </p:cNvPicPr>
            <p:nvPr/>
          </p:nvPicPr>
          <p:blipFill>
            <a:blip r:embed="rId7"/>
            <a:stretch>
              <a:fillRect/>
            </a:stretch>
          </p:blipFill>
          <p:spPr>
            <a:xfrm>
              <a:off x="4164988" y="1883585"/>
              <a:ext cx="766353" cy="274730"/>
            </a:xfrm>
            <a:prstGeom prst="rect">
              <a:avLst/>
            </a:prstGeom>
          </p:spPr>
        </p:pic>
        <p:pic>
          <p:nvPicPr>
            <p:cNvPr id="6" name="Picture 5">
              <a:extLst>
                <a:ext uri="{FF2B5EF4-FFF2-40B4-BE49-F238E27FC236}">
                  <a16:creationId xmlns:a16="http://schemas.microsoft.com/office/drawing/2014/main" id="{CAB199C1-D43E-433C-EFCF-D7E82C1A6589}"/>
                </a:ext>
              </a:extLst>
            </p:cNvPr>
            <p:cNvPicPr>
              <a:picLocks noChangeAspect="1"/>
            </p:cNvPicPr>
            <p:nvPr/>
          </p:nvPicPr>
          <p:blipFill>
            <a:blip r:embed="rId8"/>
            <a:stretch>
              <a:fillRect/>
            </a:stretch>
          </p:blipFill>
          <p:spPr>
            <a:xfrm>
              <a:off x="3044945" y="1804057"/>
              <a:ext cx="1055543" cy="383177"/>
            </a:xfrm>
            <a:prstGeom prst="rect">
              <a:avLst/>
            </a:prstGeom>
          </p:spPr>
        </p:pic>
      </p:grpSp>
      <p:sp>
        <p:nvSpPr>
          <p:cNvPr id="10" name="Rectangle 9">
            <a:extLst>
              <a:ext uri="{FF2B5EF4-FFF2-40B4-BE49-F238E27FC236}">
                <a16:creationId xmlns:a16="http://schemas.microsoft.com/office/drawing/2014/main" id="{BE15FAF3-B46F-32DE-6C2D-F0FBAF3880CF}"/>
              </a:ext>
            </a:extLst>
          </p:cNvPr>
          <p:cNvSpPr/>
          <p:nvPr/>
        </p:nvSpPr>
        <p:spPr>
          <a:xfrm>
            <a:off x="7166658" y="5606609"/>
            <a:ext cx="4085864" cy="298461"/>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pSp>
        <p:nvGrpSpPr>
          <p:cNvPr id="11" name="Group 10">
            <a:extLst>
              <a:ext uri="{FF2B5EF4-FFF2-40B4-BE49-F238E27FC236}">
                <a16:creationId xmlns:a16="http://schemas.microsoft.com/office/drawing/2014/main" id="{08ADEBDF-BCE3-20D4-2495-7B1307B34D94}"/>
              </a:ext>
            </a:extLst>
          </p:cNvPr>
          <p:cNvGrpSpPr>
            <a:grpSpLocks noChangeAspect="1"/>
          </p:cNvGrpSpPr>
          <p:nvPr/>
        </p:nvGrpSpPr>
        <p:grpSpPr>
          <a:xfrm>
            <a:off x="7010568" y="5572653"/>
            <a:ext cx="4093089" cy="298461"/>
            <a:chOff x="1273657" y="1804057"/>
            <a:chExt cx="5254890" cy="383177"/>
          </a:xfrm>
        </p:grpSpPr>
        <p:pic>
          <p:nvPicPr>
            <p:cNvPr id="12" name="Picture 11">
              <a:extLst>
                <a:ext uri="{FF2B5EF4-FFF2-40B4-BE49-F238E27FC236}">
                  <a16:creationId xmlns:a16="http://schemas.microsoft.com/office/drawing/2014/main" id="{70261687-B107-381B-B607-9481057B3084}"/>
                </a:ext>
              </a:extLst>
            </p:cNvPr>
            <p:cNvPicPr>
              <a:picLocks noChangeAspect="1"/>
            </p:cNvPicPr>
            <p:nvPr/>
          </p:nvPicPr>
          <p:blipFill>
            <a:blip r:embed="rId5"/>
            <a:stretch>
              <a:fillRect/>
            </a:stretch>
          </p:blipFill>
          <p:spPr>
            <a:xfrm>
              <a:off x="4995841" y="1879970"/>
              <a:ext cx="1532706" cy="281960"/>
            </a:xfrm>
            <a:prstGeom prst="rect">
              <a:avLst/>
            </a:prstGeom>
          </p:spPr>
        </p:pic>
        <p:pic>
          <p:nvPicPr>
            <p:cNvPr id="13" name="Picture 12">
              <a:extLst>
                <a:ext uri="{FF2B5EF4-FFF2-40B4-BE49-F238E27FC236}">
                  <a16:creationId xmlns:a16="http://schemas.microsoft.com/office/drawing/2014/main" id="{258711C7-0E0C-6209-FC13-3553EC4A8DF0}"/>
                </a:ext>
              </a:extLst>
            </p:cNvPr>
            <p:cNvPicPr>
              <a:picLocks noChangeAspect="1"/>
            </p:cNvPicPr>
            <p:nvPr/>
          </p:nvPicPr>
          <p:blipFill>
            <a:blip r:embed="rId6"/>
            <a:stretch>
              <a:fillRect/>
            </a:stretch>
          </p:blipFill>
          <p:spPr>
            <a:xfrm>
              <a:off x="1273657" y="1854666"/>
              <a:ext cx="1771288" cy="332568"/>
            </a:xfrm>
            <a:prstGeom prst="rect">
              <a:avLst/>
            </a:prstGeom>
          </p:spPr>
        </p:pic>
        <p:pic>
          <p:nvPicPr>
            <p:cNvPr id="14" name="Picture 13">
              <a:extLst>
                <a:ext uri="{FF2B5EF4-FFF2-40B4-BE49-F238E27FC236}">
                  <a16:creationId xmlns:a16="http://schemas.microsoft.com/office/drawing/2014/main" id="{E8A316B5-0552-E0CB-11D4-9041B814A50D}"/>
                </a:ext>
              </a:extLst>
            </p:cNvPr>
            <p:cNvPicPr>
              <a:picLocks noChangeAspect="1"/>
            </p:cNvPicPr>
            <p:nvPr/>
          </p:nvPicPr>
          <p:blipFill>
            <a:blip r:embed="rId7"/>
            <a:stretch>
              <a:fillRect/>
            </a:stretch>
          </p:blipFill>
          <p:spPr>
            <a:xfrm>
              <a:off x="4164988" y="1883585"/>
              <a:ext cx="766353" cy="274730"/>
            </a:xfrm>
            <a:prstGeom prst="rect">
              <a:avLst/>
            </a:prstGeom>
          </p:spPr>
        </p:pic>
        <p:pic>
          <p:nvPicPr>
            <p:cNvPr id="15" name="Picture 14">
              <a:extLst>
                <a:ext uri="{FF2B5EF4-FFF2-40B4-BE49-F238E27FC236}">
                  <a16:creationId xmlns:a16="http://schemas.microsoft.com/office/drawing/2014/main" id="{6B4F878C-CFE0-4365-9638-D78706722538}"/>
                </a:ext>
              </a:extLst>
            </p:cNvPr>
            <p:cNvPicPr>
              <a:picLocks noChangeAspect="1"/>
            </p:cNvPicPr>
            <p:nvPr/>
          </p:nvPicPr>
          <p:blipFill>
            <a:blip r:embed="rId8"/>
            <a:stretch>
              <a:fillRect/>
            </a:stretch>
          </p:blipFill>
          <p:spPr>
            <a:xfrm>
              <a:off x="3044945" y="1804057"/>
              <a:ext cx="1055543" cy="383177"/>
            </a:xfrm>
            <a:prstGeom prst="rect">
              <a:avLst/>
            </a:prstGeom>
          </p:spPr>
        </p:pic>
      </p:grpSp>
    </p:spTree>
    <p:extLst>
      <p:ext uri="{BB962C8B-B14F-4D97-AF65-F5344CB8AC3E}">
        <p14:creationId xmlns:p14="http://schemas.microsoft.com/office/powerpoint/2010/main" val="146687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999BA-B47E-137A-EAAF-6DE907D938A4}"/>
              </a:ext>
            </a:extLst>
          </p:cNvPr>
          <p:cNvSpPr>
            <a:spLocks noGrp="1"/>
          </p:cNvSpPr>
          <p:nvPr>
            <p:ph type="title"/>
          </p:nvPr>
        </p:nvSpPr>
        <p:spPr>
          <a:xfrm>
            <a:off x="558324" y="271582"/>
            <a:ext cx="11075350" cy="646332"/>
          </a:xfrm>
        </p:spPr>
        <p:txBody>
          <a:bodyPr/>
          <a:lstStyle/>
          <a:p>
            <a:r>
              <a:rPr lang="en-CA" sz="3200"/>
              <a:t>Neutrality, personal integrity and professional skills </a:t>
            </a:r>
          </a:p>
        </p:txBody>
      </p:sp>
      <p:sp>
        <p:nvSpPr>
          <p:cNvPr id="3" name="Text Placeholder 2">
            <a:extLst>
              <a:ext uri="{FF2B5EF4-FFF2-40B4-BE49-F238E27FC236}">
                <a16:creationId xmlns:a16="http://schemas.microsoft.com/office/drawing/2014/main" id="{5F2BAA43-F5CB-FDB0-2F43-CED809BD60F3}"/>
              </a:ext>
            </a:extLst>
          </p:cNvPr>
          <p:cNvSpPr>
            <a:spLocks noGrp="1"/>
          </p:cNvSpPr>
          <p:nvPr>
            <p:ph type="body" sz="quarter" idx="11"/>
          </p:nvPr>
        </p:nvSpPr>
        <p:spPr>
          <a:xfrm>
            <a:off x="558324" y="722770"/>
            <a:ext cx="10667999" cy="927425"/>
          </a:xfrm>
        </p:spPr>
        <p:txBody>
          <a:bodyPr/>
          <a:lstStyle/>
          <a:p>
            <a:r>
              <a:rPr lang="en-CA" sz="1400" dirty="0"/>
              <a:t>From the Canadian Federation of Library Associations’ (CFLA) Code of Ethics and the International Federation of Library Association’s (IFLA) Code of Ethics for Librarians and other Information Workers</a:t>
            </a:r>
          </a:p>
        </p:txBody>
      </p:sp>
      <p:sp>
        <p:nvSpPr>
          <p:cNvPr id="6" name="SmartArt Placeholder 5">
            <a:extLst>
              <a:ext uri="{FF2B5EF4-FFF2-40B4-BE49-F238E27FC236}">
                <a16:creationId xmlns:a16="http://schemas.microsoft.com/office/drawing/2014/main" id="{B4C99B6D-7FF1-351B-55C5-5BE55F340399}"/>
              </a:ext>
            </a:extLst>
          </p:cNvPr>
          <p:cNvSpPr>
            <a:spLocks noGrp="1"/>
          </p:cNvSpPr>
          <p:nvPr>
            <p:ph type="dgm" sz="quarter" idx="14"/>
          </p:nvPr>
        </p:nvSpPr>
        <p:spPr>
          <a:xfrm>
            <a:off x="558325" y="1284135"/>
            <a:ext cx="10667998" cy="4738978"/>
          </a:xfrm>
        </p:spPr>
        <p:txBody>
          <a:bodyPr/>
          <a:lstStyle/>
          <a:p>
            <a:r>
              <a:rPr lang="en-CA" dirty="0"/>
              <a:t>Librarians and other information workers are strictly committed to </a:t>
            </a:r>
            <a:r>
              <a:rPr lang="en-CA" b="1" dirty="0"/>
              <a:t>neutrality</a:t>
            </a:r>
            <a:r>
              <a:rPr lang="en-CA" dirty="0"/>
              <a:t> and an unbiased stance regarding collection, access and service. </a:t>
            </a:r>
            <a:r>
              <a:rPr lang="en-CA" b="1" dirty="0"/>
              <a:t>Neutrality</a:t>
            </a:r>
            <a:r>
              <a:rPr lang="en-CA" dirty="0"/>
              <a:t> results in the most balanced collection and the most balanced access to information achievable. </a:t>
            </a:r>
          </a:p>
          <a:p>
            <a:r>
              <a:rPr lang="en-CA" dirty="0"/>
              <a:t>Librarians and other information workers define and publish their policies for selection, organisation, preservation, provision, and dissemination of information. </a:t>
            </a:r>
          </a:p>
          <a:p>
            <a:r>
              <a:rPr lang="en-CA" dirty="0"/>
              <a:t>Librarians and other information workers distinguish between their personal convictions and professional duties. They do not advance private interests or personal beliefs at the expense of </a:t>
            </a:r>
            <a:r>
              <a:rPr lang="en-CA" b="1" dirty="0"/>
              <a:t>neutrality</a:t>
            </a:r>
            <a:r>
              <a:rPr lang="en-CA" dirty="0"/>
              <a:t>. </a:t>
            </a:r>
          </a:p>
          <a:p>
            <a:r>
              <a:rPr lang="en-CA" dirty="0"/>
              <a:t>Librarians and other information workers have the right to free speech in the workplace provided it does not infringe the principle of </a:t>
            </a:r>
            <a:r>
              <a:rPr lang="en-CA" b="1" dirty="0"/>
              <a:t>neutrality</a:t>
            </a:r>
            <a:r>
              <a:rPr lang="en-CA" dirty="0"/>
              <a:t> towards users. </a:t>
            </a:r>
          </a:p>
          <a:p>
            <a:r>
              <a:rPr lang="en-CA" dirty="0"/>
              <a:t>Librarians and other information workers counter corruption directly affecting librarianship, as in the sourcing and supply of library materials, appointments to library posts and administration of library contracts and finances. </a:t>
            </a:r>
          </a:p>
          <a:p>
            <a:r>
              <a:rPr lang="en-CA" dirty="0"/>
              <a:t>Librarians and other information workers strive for excellence in the profession by maintaining and enhancing their knowledge and skills. They aim at the highest standards of service quality and thus promote the positive reputation of the profession. </a:t>
            </a:r>
          </a:p>
          <a:p>
            <a:endParaRPr lang="en-CA" dirty="0"/>
          </a:p>
        </p:txBody>
      </p:sp>
    </p:spTree>
    <p:extLst>
      <p:ext uri="{BB962C8B-B14F-4D97-AF65-F5344CB8AC3E}">
        <p14:creationId xmlns:p14="http://schemas.microsoft.com/office/powerpoint/2010/main" val="56748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36B488C-120C-F84B-53DB-3A842D3B3D73}"/>
              </a:ext>
            </a:extLst>
          </p:cNvPr>
          <p:cNvSpPr/>
          <p:nvPr/>
        </p:nvSpPr>
        <p:spPr>
          <a:xfrm>
            <a:off x="762000" y="2359987"/>
            <a:ext cx="4713338" cy="3139321"/>
          </a:xfrm>
          <a:prstGeom prst="rect">
            <a:avLst/>
          </a:prstGeom>
          <a:noFill/>
        </p:spPr>
        <p:txBody>
          <a:bodyPr wrap="square" lIns="91440" tIns="45720" rIns="91440" bIns="45720">
            <a:spAutoFit/>
          </a:bodyPr>
          <a:lstStyle/>
          <a:p>
            <a:pPr algn="ctr"/>
            <a:r>
              <a:rPr lang="en-US" sz="6600" b="1">
                <a:ln w="0"/>
                <a:solidFill>
                  <a:schemeClr val="accent1"/>
                </a:solidFill>
              </a:rPr>
              <a:t>Not Neutral </a:t>
            </a:r>
          </a:p>
          <a:p>
            <a:pPr algn="ctr"/>
            <a:r>
              <a:rPr lang="en-US" sz="6600" b="1">
                <a:ln w="0"/>
                <a:solidFill>
                  <a:schemeClr val="accent1"/>
                </a:solidFill>
              </a:rPr>
              <a:t>=</a:t>
            </a:r>
          </a:p>
          <a:p>
            <a:pPr algn="ctr"/>
            <a:r>
              <a:rPr lang="en-US" sz="6600" b="1">
                <a:ln w="0"/>
                <a:solidFill>
                  <a:schemeClr val="accent1"/>
                </a:solidFill>
              </a:rPr>
              <a:t>Don’t do it</a:t>
            </a:r>
          </a:p>
        </p:txBody>
      </p:sp>
      <p:sp>
        <p:nvSpPr>
          <p:cNvPr id="2" name="Title 1">
            <a:extLst>
              <a:ext uri="{FF2B5EF4-FFF2-40B4-BE49-F238E27FC236}">
                <a16:creationId xmlns:a16="http://schemas.microsoft.com/office/drawing/2014/main" id="{A2F48DD9-0F76-4B4D-0C74-C894FB2EB2ED}"/>
              </a:ext>
            </a:extLst>
          </p:cNvPr>
          <p:cNvSpPr>
            <a:spLocks noGrp="1"/>
          </p:cNvSpPr>
          <p:nvPr>
            <p:ph type="title"/>
          </p:nvPr>
        </p:nvSpPr>
        <p:spPr/>
        <p:txBody>
          <a:bodyPr/>
          <a:lstStyle/>
          <a:p>
            <a:r>
              <a:rPr lang="en-CA"/>
              <a:t>Neutrality and Action</a:t>
            </a:r>
          </a:p>
        </p:txBody>
      </p:sp>
      <p:sp>
        <p:nvSpPr>
          <p:cNvPr id="3" name="Text Placeholder 2">
            <a:extLst>
              <a:ext uri="{FF2B5EF4-FFF2-40B4-BE49-F238E27FC236}">
                <a16:creationId xmlns:a16="http://schemas.microsoft.com/office/drawing/2014/main" id="{723836AE-0688-824B-0E5D-B5CBEF75C662}"/>
              </a:ext>
            </a:extLst>
          </p:cNvPr>
          <p:cNvSpPr>
            <a:spLocks noGrp="1"/>
          </p:cNvSpPr>
          <p:nvPr>
            <p:ph type="body" sz="quarter" idx="11"/>
          </p:nvPr>
        </p:nvSpPr>
        <p:spPr/>
        <p:txBody>
          <a:bodyPr/>
          <a:lstStyle/>
          <a:p>
            <a:r>
              <a:rPr lang="en-CA" sz="2000" dirty="0"/>
              <a:t>If everyone followed the codes of ethics exactly, we would expect people’s judgements about the neutrality of a scenario and if they would do it to line up :</a:t>
            </a:r>
          </a:p>
        </p:txBody>
      </p:sp>
      <p:sp>
        <p:nvSpPr>
          <p:cNvPr id="11" name="Rectangle 10">
            <a:extLst>
              <a:ext uri="{FF2B5EF4-FFF2-40B4-BE49-F238E27FC236}">
                <a16:creationId xmlns:a16="http://schemas.microsoft.com/office/drawing/2014/main" id="{B8A8A8D4-8624-4A9B-32A1-746C73C008FD}"/>
              </a:ext>
            </a:extLst>
          </p:cNvPr>
          <p:cNvSpPr/>
          <p:nvPr/>
        </p:nvSpPr>
        <p:spPr>
          <a:xfrm>
            <a:off x="6523629" y="2279422"/>
            <a:ext cx="4906370" cy="3139321"/>
          </a:xfrm>
          <a:prstGeom prst="rect">
            <a:avLst/>
          </a:prstGeom>
          <a:noFill/>
        </p:spPr>
        <p:txBody>
          <a:bodyPr wrap="square" lIns="91440" tIns="45720" rIns="91440" bIns="45720">
            <a:spAutoFit/>
          </a:bodyPr>
          <a:lstStyle/>
          <a:p>
            <a:pPr algn="ctr"/>
            <a:r>
              <a:rPr lang="en-US" sz="6600" b="1" cap="none" spc="0">
                <a:ln w="0"/>
                <a:solidFill>
                  <a:schemeClr val="accent4"/>
                </a:solidFill>
              </a:rPr>
              <a:t>Neutral </a:t>
            </a:r>
          </a:p>
          <a:p>
            <a:pPr algn="ctr"/>
            <a:r>
              <a:rPr lang="en-US" sz="6600" b="1">
                <a:ln w="0"/>
                <a:solidFill>
                  <a:schemeClr val="accent4"/>
                </a:solidFill>
              </a:rPr>
              <a:t>=</a:t>
            </a:r>
          </a:p>
          <a:p>
            <a:pPr algn="ctr"/>
            <a:r>
              <a:rPr lang="en-US" sz="6600" b="1" cap="none" spc="0">
                <a:ln w="0"/>
                <a:solidFill>
                  <a:schemeClr val="accent4"/>
                </a:solidFill>
              </a:rPr>
              <a:t>Do it</a:t>
            </a:r>
          </a:p>
        </p:txBody>
      </p:sp>
    </p:spTree>
    <p:extLst>
      <p:ext uri="{BB962C8B-B14F-4D97-AF65-F5344CB8AC3E}">
        <p14:creationId xmlns:p14="http://schemas.microsoft.com/office/powerpoint/2010/main" val="1529327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93113E-46B5-6468-49F2-40C76E5A0A80}"/>
              </a:ext>
            </a:extLst>
          </p:cNvPr>
          <p:cNvGrpSpPr/>
          <p:nvPr/>
        </p:nvGrpSpPr>
        <p:grpSpPr>
          <a:xfrm>
            <a:off x="0" y="0"/>
            <a:ext cx="12192000" cy="6012872"/>
            <a:chOff x="0" y="0"/>
            <a:chExt cx="12192000" cy="6012872"/>
          </a:xfrm>
        </p:grpSpPr>
        <p:sp>
          <p:nvSpPr>
            <p:cNvPr id="21" name="Rectangle 20">
              <a:extLst>
                <a:ext uri="{FF2B5EF4-FFF2-40B4-BE49-F238E27FC236}">
                  <a16:creationId xmlns:a16="http://schemas.microsoft.com/office/drawing/2014/main" id="{939BC62B-AE28-68FB-1D55-6C96F7FBE2DE}"/>
                </a:ext>
              </a:extLst>
            </p:cNvPr>
            <p:cNvSpPr/>
            <p:nvPr/>
          </p:nvSpPr>
          <p:spPr>
            <a:xfrm>
              <a:off x="0" y="0"/>
              <a:ext cx="12192000" cy="6002767"/>
            </a:xfrm>
            <a:prstGeom prst="rect">
              <a:avLst/>
            </a:prstGeom>
            <a:solidFill>
              <a:schemeClr val="tx1">
                <a:alpha val="83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graphicFrame>
          <p:nvGraphicFramePr>
            <p:cNvPr id="22" name="Chart 21">
              <a:extLst>
                <a:ext uri="{FF2B5EF4-FFF2-40B4-BE49-F238E27FC236}">
                  <a16:creationId xmlns:a16="http://schemas.microsoft.com/office/drawing/2014/main" id="{3AD25975-28BB-E053-7861-66DD21B65998}"/>
                </a:ext>
              </a:extLst>
            </p:cNvPr>
            <p:cNvGraphicFramePr>
              <a:graphicFrameLocks/>
            </p:cNvGraphicFramePr>
            <p:nvPr>
              <p:extLst>
                <p:ext uri="{D42A27DB-BD31-4B8C-83A1-F6EECF244321}">
                  <p14:modId xmlns:p14="http://schemas.microsoft.com/office/powerpoint/2010/main" val="531048530"/>
                </p:ext>
              </p:extLst>
            </p:nvPr>
          </p:nvGraphicFramePr>
          <p:xfrm>
            <a:off x="1967346" y="462579"/>
            <a:ext cx="8026638" cy="5550293"/>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18">
              <a:extLst>
                <a:ext uri="{FF2B5EF4-FFF2-40B4-BE49-F238E27FC236}">
                  <a16:creationId xmlns:a16="http://schemas.microsoft.com/office/drawing/2014/main" id="{7196C956-BA84-3D49-B738-62D997484516}"/>
                </a:ext>
              </a:extLst>
            </p:cNvPr>
            <p:cNvSpPr txBox="1"/>
            <p:nvPr/>
          </p:nvSpPr>
          <p:spPr>
            <a:xfrm>
              <a:off x="2217328" y="2934406"/>
              <a:ext cx="837886" cy="570108"/>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 not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a:t>
              </a:r>
            </a:p>
          </p:txBody>
        </p:sp>
        <p:sp>
          <p:nvSpPr>
            <p:cNvPr id="24" name="TextBox 18">
              <a:extLst>
                <a:ext uri="{FF2B5EF4-FFF2-40B4-BE49-F238E27FC236}">
                  <a16:creationId xmlns:a16="http://schemas.microsoft.com/office/drawing/2014/main" id="{CFB8DE49-9BDD-43A1-2816-EB10A0187D13}"/>
                </a:ext>
              </a:extLst>
            </p:cNvPr>
            <p:cNvSpPr txBox="1"/>
            <p:nvPr/>
          </p:nvSpPr>
          <p:spPr>
            <a:xfrm>
              <a:off x="8925596" y="2934406"/>
              <a:ext cx="853352" cy="63214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  </a:t>
              </a:r>
            </a:p>
          </p:txBody>
        </p:sp>
        <p:sp>
          <p:nvSpPr>
            <p:cNvPr id="25" name="TextBox 18">
              <a:extLst>
                <a:ext uri="{FF2B5EF4-FFF2-40B4-BE49-F238E27FC236}">
                  <a16:creationId xmlns:a16="http://schemas.microsoft.com/office/drawing/2014/main" id="{B336B934-55AF-2B1F-8DFE-24C0FC9B5761}"/>
                </a:ext>
              </a:extLst>
            </p:cNvPr>
            <p:cNvSpPr txBox="1"/>
            <p:nvPr/>
          </p:nvSpPr>
          <p:spPr>
            <a:xfrm>
              <a:off x="5631224" y="4730419"/>
              <a:ext cx="853352" cy="878391"/>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would not do </a:t>
              </a:r>
            </a:p>
          </p:txBody>
        </p:sp>
        <p:sp>
          <p:nvSpPr>
            <p:cNvPr id="26" name="TextBox 18">
              <a:extLst>
                <a:ext uri="{FF2B5EF4-FFF2-40B4-BE49-F238E27FC236}">
                  <a16:creationId xmlns:a16="http://schemas.microsoft.com/office/drawing/2014/main" id="{B4AFA69E-9FAE-4809-CFD4-2320E6D86222}"/>
                </a:ext>
              </a:extLst>
            </p:cNvPr>
            <p:cNvSpPr txBox="1"/>
            <p:nvPr/>
          </p:nvSpPr>
          <p:spPr>
            <a:xfrm>
              <a:off x="5553989" y="664205"/>
              <a:ext cx="853352" cy="878392"/>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would do </a:t>
              </a:r>
            </a:p>
          </p:txBody>
        </p:sp>
        <p:sp>
          <p:nvSpPr>
            <p:cNvPr id="27" name="Oval 26">
              <a:extLst>
                <a:ext uri="{FF2B5EF4-FFF2-40B4-BE49-F238E27FC236}">
                  <a16:creationId xmlns:a16="http://schemas.microsoft.com/office/drawing/2014/main" id="{78803920-BF9B-8D6A-A3D3-BE42F3AAE1F5}"/>
                </a:ext>
              </a:extLst>
            </p:cNvPr>
            <p:cNvSpPr/>
            <p:nvPr/>
          </p:nvSpPr>
          <p:spPr>
            <a:xfrm>
              <a:off x="9447320" y="1084808"/>
              <a:ext cx="331628" cy="310819"/>
            </a:xfrm>
            <a:prstGeom prst="ellipse">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
          <p:nvSpPr>
            <p:cNvPr id="28" name="Oval 27">
              <a:extLst>
                <a:ext uri="{FF2B5EF4-FFF2-40B4-BE49-F238E27FC236}">
                  <a16:creationId xmlns:a16="http://schemas.microsoft.com/office/drawing/2014/main" id="{FF23FD21-6A77-B796-2693-A7AE98F9AAD9}"/>
                </a:ext>
              </a:extLst>
            </p:cNvPr>
            <p:cNvSpPr/>
            <p:nvPr/>
          </p:nvSpPr>
          <p:spPr>
            <a:xfrm>
              <a:off x="7410917" y="2054220"/>
              <a:ext cx="331628" cy="310819"/>
            </a:xfrm>
            <a:prstGeom prst="ellipse">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
          <p:nvSpPr>
            <p:cNvPr id="29" name="Oval 28">
              <a:extLst>
                <a:ext uri="{FF2B5EF4-FFF2-40B4-BE49-F238E27FC236}">
                  <a16:creationId xmlns:a16="http://schemas.microsoft.com/office/drawing/2014/main" id="{2C4B668B-F213-F96C-8508-143FC1930C9B}"/>
                </a:ext>
              </a:extLst>
            </p:cNvPr>
            <p:cNvSpPr/>
            <p:nvPr/>
          </p:nvSpPr>
          <p:spPr>
            <a:xfrm>
              <a:off x="6548017" y="2517288"/>
              <a:ext cx="331628" cy="310819"/>
            </a:xfrm>
            <a:prstGeom prst="ellipse">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
          <p:nvSpPr>
            <p:cNvPr id="30" name="Oval 29">
              <a:extLst>
                <a:ext uri="{FF2B5EF4-FFF2-40B4-BE49-F238E27FC236}">
                  <a16:creationId xmlns:a16="http://schemas.microsoft.com/office/drawing/2014/main" id="{B4488B9B-74A1-4F6D-27A6-8616986A8EB8}"/>
                </a:ext>
              </a:extLst>
            </p:cNvPr>
            <p:cNvSpPr/>
            <p:nvPr/>
          </p:nvSpPr>
          <p:spPr>
            <a:xfrm>
              <a:off x="8417552" y="1585455"/>
              <a:ext cx="331628" cy="310819"/>
            </a:xfrm>
            <a:prstGeom prst="ellipse">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
          <p:nvSpPr>
            <p:cNvPr id="31" name="Oval 30">
              <a:extLst>
                <a:ext uri="{FF2B5EF4-FFF2-40B4-BE49-F238E27FC236}">
                  <a16:creationId xmlns:a16="http://schemas.microsoft.com/office/drawing/2014/main" id="{7512E6B7-A3CF-FE7D-0141-86035DB6A36B}"/>
                </a:ext>
              </a:extLst>
            </p:cNvPr>
            <p:cNvSpPr/>
            <p:nvPr/>
          </p:nvSpPr>
          <p:spPr>
            <a:xfrm>
              <a:off x="5063723" y="3581893"/>
              <a:ext cx="331628" cy="310819"/>
            </a:xfrm>
            <a:prstGeom prst="ellipse">
              <a:avLst/>
            </a:prstGeom>
            <a:solidFill>
              <a:schemeClr val="accent1"/>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
          <p:nvSpPr>
            <p:cNvPr id="32" name="Oval 31">
              <a:extLst>
                <a:ext uri="{FF2B5EF4-FFF2-40B4-BE49-F238E27FC236}">
                  <a16:creationId xmlns:a16="http://schemas.microsoft.com/office/drawing/2014/main" id="{C0FE9CFF-CA19-240B-8C07-F90C62036C31}"/>
                </a:ext>
              </a:extLst>
            </p:cNvPr>
            <p:cNvSpPr/>
            <p:nvPr/>
          </p:nvSpPr>
          <p:spPr>
            <a:xfrm>
              <a:off x="4192419" y="4012244"/>
              <a:ext cx="331628" cy="310819"/>
            </a:xfrm>
            <a:prstGeom prst="ellipse">
              <a:avLst/>
            </a:prstGeom>
            <a:solidFill>
              <a:schemeClr val="accent1"/>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
          <p:nvSpPr>
            <p:cNvPr id="33" name="Oval 32">
              <a:extLst>
                <a:ext uri="{FF2B5EF4-FFF2-40B4-BE49-F238E27FC236}">
                  <a16:creationId xmlns:a16="http://schemas.microsoft.com/office/drawing/2014/main" id="{D801AB36-FF4D-45B4-1448-10E522455D97}"/>
                </a:ext>
              </a:extLst>
            </p:cNvPr>
            <p:cNvSpPr/>
            <p:nvPr/>
          </p:nvSpPr>
          <p:spPr>
            <a:xfrm>
              <a:off x="3467657" y="4419600"/>
              <a:ext cx="331628" cy="310819"/>
            </a:xfrm>
            <a:prstGeom prst="ellipse">
              <a:avLst/>
            </a:prstGeom>
            <a:solidFill>
              <a:schemeClr val="accent1"/>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sp>
          <p:nvSpPr>
            <p:cNvPr id="34" name="Oval 33">
              <a:extLst>
                <a:ext uri="{FF2B5EF4-FFF2-40B4-BE49-F238E27FC236}">
                  <a16:creationId xmlns:a16="http://schemas.microsoft.com/office/drawing/2014/main" id="{346C5571-6FFA-C94B-9C4D-171D6A64E376}"/>
                </a:ext>
              </a:extLst>
            </p:cNvPr>
            <p:cNvSpPr/>
            <p:nvPr/>
          </p:nvSpPr>
          <p:spPr>
            <a:xfrm>
              <a:off x="2704274" y="4855848"/>
              <a:ext cx="331628" cy="310819"/>
            </a:xfrm>
            <a:prstGeom prst="ellipse">
              <a:avLst/>
            </a:prstGeom>
            <a:solidFill>
              <a:schemeClr val="accent1"/>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1496761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45CD088-B77C-A18E-96B1-A2C0019C89F2}"/>
              </a:ext>
            </a:extLst>
          </p:cNvPr>
          <p:cNvSpPr>
            <a:spLocks noGrp="1"/>
          </p:cNvSpPr>
          <p:nvPr>
            <p:ph type="title"/>
          </p:nvPr>
        </p:nvSpPr>
        <p:spPr>
          <a:xfrm>
            <a:off x="1600200" y="6111837"/>
            <a:ext cx="10591800" cy="646332"/>
          </a:xfrm>
        </p:spPr>
        <p:txBody>
          <a:bodyPr/>
          <a:lstStyle/>
          <a:p>
            <a:pPr algn="r"/>
            <a:r>
              <a:rPr lang="en-US">
                <a:solidFill>
                  <a:schemeClr val="tx1"/>
                </a:solidFill>
              </a:rPr>
              <a:t>Practicing Neutrality </a:t>
            </a:r>
          </a:p>
        </p:txBody>
      </p:sp>
      <p:graphicFrame>
        <p:nvGraphicFramePr>
          <p:cNvPr id="8" name="Chart 7">
            <a:extLst>
              <a:ext uri="{FF2B5EF4-FFF2-40B4-BE49-F238E27FC236}">
                <a16:creationId xmlns:a16="http://schemas.microsoft.com/office/drawing/2014/main" id="{312F17F8-6449-4ED8-B7A3-5C4F70EC1274}"/>
              </a:ext>
            </a:extLst>
          </p:cNvPr>
          <p:cNvGraphicFramePr>
            <a:graphicFrameLocks/>
          </p:cNvGraphicFramePr>
          <p:nvPr>
            <p:extLst>
              <p:ext uri="{D42A27DB-BD31-4B8C-83A1-F6EECF244321}">
                <p14:modId xmlns:p14="http://schemas.microsoft.com/office/powerpoint/2010/main" val="1645243152"/>
              </p:ext>
            </p:extLst>
          </p:nvPr>
        </p:nvGraphicFramePr>
        <p:xfrm>
          <a:off x="1967346" y="99831"/>
          <a:ext cx="8026638" cy="591304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8">
            <a:extLst>
              <a:ext uri="{FF2B5EF4-FFF2-40B4-BE49-F238E27FC236}">
                <a16:creationId xmlns:a16="http://schemas.microsoft.com/office/drawing/2014/main" id="{4B5613CB-86D7-8F3A-35F2-764F442A9839}"/>
              </a:ext>
            </a:extLst>
          </p:cNvPr>
          <p:cNvSpPr txBox="1"/>
          <p:nvPr/>
        </p:nvSpPr>
        <p:spPr>
          <a:xfrm>
            <a:off x="2232741" y="2956717"/>
            <a:ext cx="837886" cy="570108"/>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 not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a:t>
            </a:r>
          </a:p>
        </p:txBody>
      </p:sp>
      <p:sp>
        <p:nvSpPr>
          <p:cNvPr id="10" name="TextBox 18">
            <a:extLst>
              <a:ext uri="{FF2B5EF4-FFF2-40B4-BE49-F238E27FC236}">
                <a16:creationId xmlns:a16="http://schemas.microsoft.com/office/drawing/2014/main" id="{5A955D37-09F6-4FA3-B14C-13AB4E51A306}"/>
              </a:ext>
            </a:extLst>
          </p:cNvPr>
          <p:cNvSpPr txBox="1"/>
          <p:nvPr/>
        </p:nvSpPr>
        <p:spPr>
          <a:xfrm>
            <a:off x="8965357" y="2956717"/>
            <a:ext cx="853352" cy="63214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  </a:t>
            </a:r>
          </a:p>
        </p:txBody>
      </p:sp>
      <p:sp>
        <p:nvSpPr>
          <p:cNvPr id="11" name="TextBox 18">
            <a:extLst>
              <a:ext uri="{FF2B5EF4-FFF2-40B4-BE49-F238E27FC236}">
                <a16:creationId xmlns:a16="http://schemas.microsoft.com/office/drawing/2014/main" id="{B1DBA243-37D3-47B6-8642-F1D0457AB354}"/>
              </a:ext>
            </a:extLst>
          </p:cNvPr>
          <p:cNvSpPr txBox="1"/>
          <p:nvPr/>
        </p:nvSpPr>
        <p:spPr>
          <a:xfrm>
            <a:off x="5627877" y="4834057"/>
            <a:ext cx="853352" cy="878391"/>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would not do </a:t>
            </a:r>
          </a:p>
        </p:txBody>
      </p:sp>
      <p:sp>
        <p:nvSpPr>
          <p:cNvPr id="12" name="TextBox 18">
            <a:extLst>
              <a:ext uri="{FF2B5EF4-FFF2-40B4-BE49-F238E27FC236}">
                <a16:creationId xmlns:a16="http://schemas.microsoft.com/office/drawing/2014/main" id="{8BF6CBF2-7558-4C1A-990C-908C2894CCE4}"/>
              </a:ext>
            </a:extLst>
          </p:cNvPr>
          <p:cNvSpPr txBox="1"/>
          <p:nvPr/>
        </p:nvSpPr>
        <p:spPr>
          <a:xfrm>
            <a:off x="5553989" y="664205"/>
            <a:ext cx="853352" cy="878392"/>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Calibri" panose="020F0502020204030204"/>
                <a:ea typeface="+mn-ea"/>
                <a:cs typeface="+mn-cs"/>
              </a:rPr>
              <a:t>would do </a:t>
            </a:r>
          </a:p>
        </p:txBody>
      </p:sp>
    </p:spTree>
    <p:extLst>
      <p:ext uri="{BB962C8B-B14F-4D97-AF65-F5344CB8AC3E}">
        <p14:creationId xmlns:p14="http://schemas.microsoft.com/office/powerpoint/2010/main" val="60234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FF50F805-EE7C-5659-14C0-CFE017D55C17}"/>
              </a:ext>
            </a:extLst>
          </p:cNvPr>
          <p:cNvGraphicFramePr>
            <a:graphicFrameLocks/>
          </p:cNvGraphicFramePr>
          <p:nvPr>
            <p:extLst>
              <p:ext uri="{D42A27DB-BD31-4B8C-83A1-F6EECF244321}">
                <p14:modId xmlns:p14="http://schemas.microsoft.com/office/powerpoint/2010/main" val="2479539880"/>
              </p:ext>
            </p:extLst>
          </p:nvPr>
        </p:nvGraphicFramePr>
        <p:xfrm>
          <a:off x="1967346" y="99831"/>
          <a:ext cx="8026638" cy="5913041"/>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a:extLst>
              <a:ext uri="{FF2B5EF4-FFF2-40B4-BE49-F238E27FC236}">
                <a16:creationId xmlns:a16="http://schemas.microsoft.com/office/drawing/2014/main" id="{045CD088-B77C-A18E-96B1-A2C0019C89F2}"/>
              </a:ext>
            </a:extLst>
          </p:cNvPr>
          <p:cNvSpPr>
            <a:spLocks noGrp="1"/>
          </p:cNvSpPr>
          <p:nvPr>
            <p:ph type="title"/>
          </p:nvPr>
        </p:nvSpPr>
        <p:spPr>
          <a:xfrm>
            <a:off x="1600200" y="6111837"/>
            <a:ext cx="10591800" cy="646332"/>
          </a:xfrm>
        </p:spPr>
        <p:txBody>
          <a:bodyPr/>
          <a:lstStyle/>
          <a:p>
            <a:pPr algn="r"/>
            <a:r>
              <a:rPr lang="en-US">
                <a:solidFill>
                  <a:schemeClr val="tx1"/>
                </a:solidFill>
              </a:rPr>
              <a:t>Practicing Neutrality </a:t>
            </a:r>
          </a:p>
        </p:txBody>
      </p:sp>
      <p:sp>
        <p:nvSpPr>
          <p:cNvPr id="3" name="Rectangle 2">
            <a:extLst>
              <a:ext uri="{FF2B5EF4-FFF2-40B4-BE49-F238E27FC236}">
                <a16:creationId xmlns:a16="http://schemas.microsoft.com/office/drawing/2014/main" id="{0FFCBB4D-9BB7-182B-110B-E6D487C6C12C}"/>
              </a:ext>
            </a:extLst>
          </p:cNvPr>
          <p:cNvSpPr/>
          <p:nvPr/>
        </p:nvSpPr>
        <p:spPr>
          <a:xfrm>
            <a:off x="5999391" y="891495"/>
            <a:ext cx="3468719" cy="235731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18">
            <a:extLst>
              <a:ext uri="{FF2B5EF4-FFF2-40B4-BE49-F238E27FC236}">
                <a16:creationId xmlns:a16="http://schemas.microsoft.com/office/drawing/2014/main" id="{5A955D37-09F6-4FA3-B14C-13AB4E51A306}"/>
              </a:ext>
            </a:extLst>
          </p:cNvPr>
          <p:cNvSpPr txBox="1"/>
          <p:nvPr/>
        </p:nvSpPr>
        <p:spPr>
          <a:xfrm>
            <a:off x="8965357" y="2956717"/>
            <a:ext cx="853352" cy="63214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  </a:t>
            </a:r>
          </a:p>
        </p:txBody>
      </p:sp>
      <p:sp>
        <p:nvSpPr>
          <p:cNvPr id="8" name="Rectangle 7">
            <a:extLst>
              <a:ext uri="{FF2B5EF4-FFF2-40B4-BE49-F238E27FC236}">
                <a16:creationId xmlns:a16="http://schemas.microsoft.com/office/drawing/2014/main" id="{EE926CDD-8BC9-5070-1DF7-0F8B94DFEB7A}"/>
              </a:ext>
            </a:extLst>
          </p:cNvPr>
          <p:cNvSpPr/>
          <p:nvPr/>
        </p:nvSpPr>
        <p:spPr>
          <a:xfrm rot="5400000">
            <a:off x="4785493" y="1757793"/>
            <a:ext cx="1934104" cy="401518"/>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TextBox 18">
            <a:extLst>
              <a:ext uri="{FF2B5EF4-FFF2-40B4-BE49-F238E27FC236}">
                <a16:creationId xmlns:a16="http://schemas.microsoft.com/office/drawing/2014/main" id="{8BF6CBF2-7558-4C1A-990C-908C2894CCE4}"/>
              </a:ext>
            </a:extLst>
          </p:cNvPr>
          <p:cNvSpPr txBox="1"/>
          <p:nvPr/>
        </p:nvSpPr>
        <p:spPr>
          <a:xfrm>
            <a:off x="5553989" y="664205"/>
            <a:ext cx="853352" cy="878392"/>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Calibri" panose="020F0502020204030204"/>
                <a:ea typeface="+mn-ea"/>
                <a:cs typeface="+mn-cs"/>
              </a:rPr>
              <a:t>would do </a:t>
            </a:r>
          </a:p>
        </p:txBody>
      </p:sp>
      <p:sp>
        <p:nvSpPr>
          <p:cNvPr id="2" name="Rectangle 1">
            <a:extLst>
              <a:ext uri="{FF2B5EF4-FFF2-40B4-BE49-F238E27FC236}">
                <a16:creationId xmlns:a16="http://schemas.microsoft.com/office/drawing/2014/main" id="{0235CCA0-7DA2-37B2-3893-8C50EFE62CC9}"/>
              </a:ext>
            </a:extLst>
          </p:cNvPr>
          <p:cNvSpPr/>
          <p:nvPr/>
        </p:nvSpPr>
        <p:spPr>
          <a:xfrm>
            <a:off x="2408343" y="3281900"/>
            <a:ext cx="3550575" cy="2320247"/>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18">
            <a:extLst>
              <a:ext uri="{FF2B5EF4-FFF2-40B4-BE49-F238E27FC236}">
                <a16:creationId xmlns:a16="http://schemas.microsoft.com/office/drawing/2014/main" id="{4B5613CB-86D7-8F3A-35F2-764F442A9839}"/>
              </a:ext>
            </a:extLst>
          </p:cNvPr>
          <p:cNvSpPr txBox="1"/>
          <p:nvPr/>
        </p:nvSpPr>
        <p:spPr>
          <a:xfrm>
            <a:off x="2232741" y="2956717"/>
            <a:ext cx="837886" cy="570108"/>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 not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a:t>
            </a:r>
          </a:p>
        </p:txBody>
      </p:sp>
      <p:sp>
        <p:nvSpPr>
          <p:cNvPr id="11" name="TextBox 18">
            <a:extLst>
              <a:ext uri="{FF2B5EF4-FFF2-40B4-BE49-F238E27FC236}">
                <a16:creationId xmlns:a16="http://schemas.microsoft.com/office/drawing/2014/main" id="{B1DBA243-37D3-47B6-8642-F1D0457AB354}"/>
              </a:ext>
            </a:extLst>
          </p:cNvPr>
          <p:cNvSpPr txBox="1"/>
          <p:nvPr/>
        </p:nvSpPr>
        <p:spPr>
          <a:xfrm>
            <a:off x="5627877" y="4834057"/>
            <a:ext cx="853352" cy="878391"/>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would not do </a:t>
            </a:r>
          </a:p>
        </p:txBody>
      </p:sp>
      <p:sp>
        <p:nvSpPr>
          <p:cNvPr id="5" name="Rectangle 4">
            <a:extLst>
              <a:ext uri="{FF2B5EF4-FFF2-40B4-BE49-F238E27FC236}">
                <a16:creationId xmlns:a16="http://schemas.microsoft.com/office/drawing/2014/main" id="{D11EC0FA-2269-99C4-08E8-770846D7D521}"/>
              </a:ext>
            </a:extLst>
          </p:cNvPr>
          <p:cNvSpPr/>
          <p:nvPr/>
        </p:nvSpPr>
        <p:spPr>
          <a:xfrm>
            <a:off x="6003027" y="3292917"/>
            <a:ext cx="3030405" cy="318533"/>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 name="Rectangle 5">
            <a:extLst>
              <a:ext uri="{FF2B5EF4-FFF2-40B4-BE49-F238E27FC236}">
                <a16:creationId xmlns:a16="http://schemas.microsoft.com/office/drawing/2014/main" id="{3AEF1B29-BDF6-BBA6-08B2-AA90F491F45B}"/>
              </a:ext>
            </a:extLst>
          </p:cNvPr>
          <p:cNvSpPr/>
          <p:nvPr/>
        </p:nvSpPr>
        <p:spPr>
          <a:xfrm>
            <a:off x="2920483" y="2925601"/>
            <a:ext cx="3030405" cy="318533"/>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EA229BE-EB98-1393-436C-29FA8325A63C}"/>
              </a:ext>
            </a:extLst>
          </p:cNvPr>
          <p:cNvSpPr/>
          <p:nvPr/>
        </p:nvSpPr>
        <p:spPr>
          <a:xfrm rot="5400000">
            <a:off x="5459330" y="4150269"/>
            <a:ext cx="1483667" cy="401518"/>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93577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45CD088-B77C-A18E-96B1-A2C0019C89F2}"/>
              </a:ext>
            </a:extLst>
          </p:cNvPr>
          <p:cNvSpPr>
            <a:spLocks noGrp="1"/>
          </p:cNvSpPr>
          <p:nvPr>
            <p:ph type="title"/>
          </p:nvPr>
        </p:nvSpPr>
        <p:spPr>
          <a:xfrm>
            <a:off x="1600200" y="6111837"/>
            <a:ext cx="10591800" cy="646332"/>
          </a:xfrm>
        </p:spPr>
        <p:txBody>
          <a:bodyPr/>
          <a:lstStyle/>
          <a:p>
            <a:pPr algn="r"/>
            <a:r>
              <a:rPr lang="en-US" dirty="0">
                <a:solidFill>
                  <a:schemeClr val="tx1"/>
                </a:solidFill>
              </a:rPr>
              <a:t>Practicing Neutrality </a:t>
            </a:r>
          </a:p>
        </p:txBody>
      </p:sp>
      <p:graphicFrame>
        <p:nvGraphicFramePr>
          <p:cNvPr id="8" name="Chart 7">
            <a:extLst>
              <a:ext uri="{FF2B5EF4-FFF2-40B4-BE49-F238E27FC236}">
                <a16:creationId xmlns:a16="http://schemas.microsoft.com/office/drawing/2014/main" id="{312F17F8-6449-4ED8-B7A3-5C4F70EC1274}"/>
              </a:ext>
            </a:extLst>
          </p:cNvPr>
          <p:cNvGraphicFramePr>
            <a:graphicFrameLocks/>
          </p:cNvGraphicFramePr>
          <p:nvPr>
            <p:extLst>
              <p:ext uri="{D42A27DB-BD31-4B8C-83A1-F6EECF244321}">
                <p14:modId xmlns:p14="http://schemas.microsoft.com/office/powerpoint/2010/main" val="835499250"/>
              </p:ext>
            </p:extLst>
          </p:nvPr>
        </p:nvGraphicFramePr>
        <p:xfrm>
          <a:off x="1967346" y="99831"/>
          <a:ext cx="8026638" cy="5913041"/>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0FFCBB4D-9BB7-182B-110B-E6D487C6C12C}"/>
              </a:ext>
            </a:extLst>
          </p:cNvPr>
          <p:cNvSpPr/>
          <p:nvPr/>
        </p:nvSpPr>
        <p:spPr>
          <a:xfrm>
            <a:off x="5999391" y="991499"/>
            <a:ext cx="3535937" cy="2257309"/>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18">
            <a:extLst>
              <a:ext uri="{FF2B5EF4-FFF2-40B4-BE49-F238E27FC236}">
                <a16:creationId xmlns:a16="http://schemas.microsoft.com/office/drawing/2014/main" id="{5A955D37-09F6-4FA3-B14C-13AB4E51A306}"/>
              </a:ext>
            </a:extLst>
          </p:cNvPr>
          <p:cNvSpPr txBox="1"/>
          <p:nvPr/>
        </p:nvSpPr>
        <p:spPr>
          <a:xfrm>
            <a:off x="8965357" y="2956717"/>
            <a:ext cx="853352" cy="63214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  </a:t>
            </a:r>
          </a:p>
        </p:txBody>
      </p:sp>
      <p:sp>
        <p:nvSpPr>
          <p:cNvPr id="4" name="Rectangle 3">
            <a:extLst>
              <a:ext uri="{FF2B5EF4-FFF2-40B4-BE49-F238E27FC236}">
                <a16:creationId xmlns:a16="http://schemas.microsoft.com/office/drawing/2014/main" id="{878887FC-30F3-CF81-ECA1-F57F08940512}"/>
              </a:ext>
            </a:extLst>
          </p:cNvPr>
          <p:cNvSpPr/>
          <p:nvPr/>
        </p:nvSpPr>
        <p:spPr>
          <a:xfrm rot="5400000">
            <a:off x="4785493" y="1757793"/>
            <a:ext cx="1934104" cy="401518"/>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TextBox 18">
            <a:extLst>
              <a:ext uri="{FF2B5EF4-FFF2-40B4-BE49-F238E27FC236}">
                <a16:creationId xmlns:a16="http://schemas.microsoft.com/office/drawing/2014/main" id="{8BF6CBF2-7558-4C1A-990C-908C2894CCE4}"/>
              </a:ext>
            </a:extLst>
          </p:cNvPr>
          <p:cNvSpPr txBox="1"/>
          <p:nvPr/>
        </p:nvSpPr>
        <p:spPr>
          <a:xfrm>
            <a:off x="5553989" y="664205"/>
            <a:ext cx="853352" cy="878392"/>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would do </a:t>
            </a:r>
          </a:p>
        </p:txBody>
      </p:sp>
      <p:sp>
        <p:nvSpPr>
          <p:cNvPr id="2" name="Rectangle 1">
            <a:extLst>
              <a:ext uri="{FF2B5EF4-FFF2-40B4-BE49-F238E27FC236}">
                <a16:creationId xmlns:a16="http://schemas.microsoft.com/office/drawing/2014/main" id="{0235CCA0-7DA2-37B2-3893-8C50EFE62CC9}"/>
              </a:ext>
            </a:extLst>
          </p:cNvPr>
          <p:cNvSpPr/>
          <p:nvPr/>
        </p:nvSpPr>
        <p:spPr>
          <a:xfrm>
            <a:off x="2315415" y="3281900"/>
            <a:ext cx="3643503" cy="2283766"/>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18">
            <a:extLst>
              <a:ext uri="{FF2B5EF4-FFF2-40B4-BE49-F238E27FC236}">
                <a16:creationId xmlns:a16="http://schemas.microsoft.com/office/drawing/2014/main" id="{4B5613CB-86D7-8F3A-35F2-764F442A9839}"/>
              </a:ext>
            </a:extLst>
          </p:cNvPr>
          <p:cNvSpPr txBox="1"/>
          <p:nvPr/>
        </p:nvSpPr>
        <p:spPr>
          <a:xfrm>
            <a:off x="2232741" y="2956717"/>
            <a:ext cx="837886" cy="570108"/>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 not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neutral</a:t>
            </a:r>
          </a:p>
        </p:txBody>
      </p:sp>
      <p:sp>
        <p:nvSpPr>
          <p:cNvPr id="11" name="TextBox 18">
            <a:extLst>
              <a:ext uri="{FF2B5EF4-FFF2-40B4-BE49-F238E27FC236}">
                <a16:creationId xmlns:a16="http://schemas.microsoft.com/office/drawing/2014/main" id="{B1DBA243-37D3-47B6-8642-F1D0457AB354}"/>
              </a:ext>
            </a:extLst>
          </p:cNvPr>
          <p:cNvSpPr txBox="1"/>
          <p:nvPr/>
        </p:nvSpPr>
        <p:spPr>
          <a:xfrm>
            <a:off x="5627877" y="4834057"/>
            <a:ext cx="853352" cy="878391"/>
          </a:xfrm>
          <a:prstGeom prst="rect">
            <a:avLst/>
          </a:prstGeom>
          <a:noFill/>
          <a:ln w="9525" cmpd="sng">
            <a:noFill/>
          </a:ln>
          <a:effectLst/>
        </p:spPr>
        <p:txBody>
          <a:bodyPr vert="vert270"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would not do </a:t>
            </a:r>
          </a:p>
        </p:txBody>
      </p:sp>
      <p:sp>
        <p:nvSpPr>
          <p:cNvPr id="14" name="TextBox 13">
            <a:extLst>
              <a:ext uri="{FF2B5EF4-FFF2-40B4-BE49-F238E27FC236}">
                <a16:creationId xmlns:a16="http://schemas.microsoft.com/office/drawing/2014/main" id="{E9C53CC3-86CA-5551-9BB7-0038596E9E18}"/>
              </a:ext>
            </a:extLst>
          </p:cNvPr>
          <p:cNvSpPr txBox="1"/>
          <p:nvPr/>
        </p:nvSpPr>
        <p:spPr>
          <a:xfrm>
            <a:off x="3177447" y="1303909"/>
            <a:ext cx="2450430" cy="1323439"/>
          </a:xfrm>
          <a:prstGeom prst="rect">
            <a:avLst/>
          </a:prstGeom>
          <a:noFill/>
        </p:spPr>
        <p:txBody>
          <a:bodyPr wrap="square" rtlCol="0">
            <a:spAutoFit/>
          </a:bodyPr>
          <a:lstStyle/>
          <a:p>
            <a:r>
              <a:rPr lang="en-US" sz="8000" b="1" dirty="0">
                <a:solidFill>
                  <a:schemeClr val="bg1"/>
                </a:solidFill>
              </a:rPr>
              <a:t>24%</a:t>
            </a:r>
          </a:p>
        </p:txBody>
      </p:sp>
      <p:sp>
        <p:nvSpPr>
          <p:cNvPr id="15" name="TextBox 14">
            <a:extLst>
              <a:ext uri="{FF2B5EF4-FFF2-40B4-BE49-F238E27FC236}">
                <a16:creationId xmlns:a16="http://schemas.microsoft.com/office/drawing/2014/main" id="{DF2E30F6-89F8-78C9-A190-AB7E63E070C2}"/>
              </a:ext>
            </a:extLst>
          </p:cNvPr>
          <p:cNvSpPr txBox="1"/>
          <p:nvPr/>
        </p:nvSpPr>
        <p:spPr>
          <a:xfrm>
            <a:off x="6755705" y="1365042"/>
            <a:ext cx="2450430" cy="1323439"/>
          </a:xfrm>
          <a:prstGeom prst="rect">
            <a:avLst/>
          </a:prstGeom>
          <a:noFill/>
        </p:spPr>
        <p:txBody>
          <a:bodyPr wrap="square" rtlCol="0">
            <a:spAutoFit/>
          </a:bodyPr>
          <a:lstStyle/>
          <a:p>
            <a:r>
              <a:rPr lang="en-US" sz="8000" b="1" dirty="0">
                <a:solidFill>
                  <a:schemeClr val="bg1"/>
                </a:solidFill>
              </a:rPr>
              <a:t>27%</a:t>
            </a:r>
          </a:p>
        </p:txBody>
      </p:sp>
      <p:sp>
        <p:nvSpPr>
          <p:cNvPr id="16" name="TextBox 15">
            <a:extLst>
              <a:ext uri="{FF2B5EF4-FFF2-40B4-BE49-F238E27FC236}">
                <a16:creationId xmlns:a16="http://schemas.microsoft.com/office/drawing/2014/main" id="{E7A1C175-20B7-E354-B707-E4904DC15607}"/>
              </a:ext>
            </a:extLst>
          </p:cNvPr>
          <p:cNvSpPr txBox="1"/>
          <p:nvPr/>
        </p:nvSpPr>
        <p:spPr>
          <a:xfrm>
            <a:off x="2889415" y="3729771"/>
            <a:ext cx="2450430" cy="1323439"/>
          </a:xfrm>
          <a:prstGeom prst="rect">
            <a:avLst/>
          </a:prstGeom>
          <a:noFill/>
        </p:spPr>
        <p:txBody>
          <a:bodyPr wrap="square" rtlCol="0">
            <a:spAutoFit/>
          </a:bodyPr>
          <a:lstStyle/>
          <a:p>
            <a:r>
              <a:rPr lang="en-US" sz="8000" b="1" dirty="0">
                <a:solidFill>
                  <a:schemeClr val="bg1"/>
                </a:solidFill>
              </a:rPr>
              <a:t>20%</a:t>
            </a:r>
          </a:p>
        </p:txBody>
      </p:sp>
      <p:sp>
        <p:nvSpPr>
          <p:cNvPr id="17" name="TextBox 16">
            <a:extLst>
              <a:ext uri="{FF2B5EF4-FFF2-40B4-BE49-F238E27FC236}">
                <a16:creationId xmlns:a16="http://schemas.microsoft.com/office/drawing/2014/main" id="{5F7D74E3-8C57-9F29-4656-FFD6E5743F68}"/>
              </a:ext>
            </a:extLst>
          </p:cNvPr>
          <p:cNvSpPr txBox="1"/>
          <p:nvPr/>
        </p:nvSpPr>
        <p:spPr>
          <a:xfrm>
            <a:off x="6755705" y="3687823"/>
            <a:ext cx="2450430" cy="1323439"/>
          </a:xfrm>
          <a:prstGeom prst="rect">
            <a:avLst/>
          </a:prstGeom>
          <a:noFill/>
        </p:spPr>
        <p:txBody>
          <a:bodyPr wrap="square" rtlCol="0">
            <a:spAutoFit/>
          </a:bodyPr>
          <a:lstStyle/>
          <a:p>
            <a:r>
              <a:rPr lang="en-US" sz="8000" b="1" dirty="0">
                <a:solidFill>
                  <a:schemeClr val="bg1"/>
                </a:solidFill>
              </a:rPr>
              <a:t>6%</a:t>
            </a:r>
          </a:p>
        </p:txBody>
      </p:sp>
      <p:sp>
        <p:nvSpPr>
          <p:cNvPr id="5" name="Rectangle 4">
            <a:extLst>
              <a:ext uri="{FF2B5EF4-FFF2-40B4-BE49-F238E27FC236}">
                <a16:creationId xmlns:a16="http://schemas.microsoft.com/office/drawing/2014/main" id="{FD17DF86-CDFE-30C9-42CB-C84DCBD3D898}"/>
              </a:ext>
            </a:extLst>
          </p:cNvPr>
          <p:cNvSpPr/>
          <p:nvPr/>
        </p:nvSpPr>
        <p:spPr>
          <a:xfrm>
            <a:off x="6003027" y="3292917"/>
            <a:ext cx="3030405" cy="318533"/>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 name="Rectangle 5">
            <a:extLst>
              <a:ext uri="{FF2B5EF4-FFF2-40B4-BE49-F238E27FC236}">
                <a16:creationId xmlns:a16="http://schemas.microsoft.com/office/drawing/2014/main" id="{74B80F49-E762-11F5-010E-4C58428DF00A}"/>
              </a:ext>
            </a:extLst>
          </p:cNvPr>
          <p:cNvSpPr/>
          <p:nvPr/>
        </p:nvSpPr>
        <p:spPr>
          <a:xfrm>
            <a:off x="2920483" y="2925601"/>
            <a:ext cx="3030405" cy="318533"/>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C4D51A5-9B24-34F3-07F3-395AAF7EDEA0}"/>
              </a:ext>
            </a:extLst>
          </p:cNvPr>
          <p:cNvSpPr/>
          <p:nvPr/>
        </p:nvSpPr>
        <p:spPr>
          <a:xfrm rot="5400000">
            <a:off x="5490731" y="4130443"/>
            <a:ext cx="1444016" cy="401518"/>
          </a:xfrm>
          <a:prstGeom prst="rect">
            <a:avLst/>
          </a:prstGeom>
          <a:solidFill>
            <a:schemeClr val="lt1">
              <a:alpha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23424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C69D73-A5B2-9294-1647-03131769076F}"/>
              </a:ext>
            </a:extLst>
          </p:cNvPr>
          <p:cNvSpPr txBox="1">
            <a:spLocks/>
          </p:cNvSpPr>
          <p:nvPr/>
        </p:nvSpPr>
        <p:spPr>
          <a:xfrm>
            <a:off x="1600200" y="6111837"/>
            <a:ext cx="10591800" cy="646332"/>
          </a:xfrm>
          <a:prstGeom prst="rect">
            <a:avLst/>
          </a:prstGeom>
        </p:spPr>
        <p:txBody>
          <a:bodyPr>
            <a:noAutofit/>
          </a:bodyPr>
          <a:lstStyle>
            <a:lvl1pPr algn="l" defTabSz="914400" rtl="0" eaLnBrk="1" latinLnBrk="0" hangingPunct="1">
              <a:lnSpc>
                <a:spcPct val="90000"/>
              </a:lnSpc>
              <a:spcBef>
                <a:spcPts val="1000"/>
              </a:spcBef>
              <a:buNone/>
              <a:defRPr sz="4000" b="1" kern="1200">
                <a:solidFill>
                  <a:schemeClr val="accent6">
                    <a:lumMod val="60000"/>
                    <a:lumOff val="40000"/>
                  </a:schemeClr>
                </a:solidFill>
                <a:latin typeface="+mj-lt"/>
                <a:ea typeface="+mj-ea"/>
                <a:cs typeface="+mj-cs"/>
              </a:defRPr>
            </a:lvl1pPr>
          </a:lstStyle>
          <a:p>
            <a:pPr algn="r" fontAlgn="auto">
              <a:spcAft>
                <a:spcPts val="0"/>
              </a:spcAft>
            </a:pPr>
            <a:r>
              <a:rPr lang="en-US">
                <a:solidFill>
                  <a:schemeClr val="tx1"/>
                </a:solidFill>
              </a:rPr>
              <a:t>Practicing Neutrality </a:t>
            </a:r>
          </a:p>
        </p:txBody>
      </p:sp>
      <p:graphicFrame>
        <p:nvGraphicFramePr>
          <p:cNvPr id="6" name="Chart 5">
            <a:extLst>
              <a:ext uri="{FF2B5EF4-FFF2-40B4-BE49-F238E27FC236}">
                <a16:creationId xmlns:a16="http://schemas.microsoft.com/office/drawing/2014/main" id="{999F2851-D2C3-467B-8289-92CEF551685E}"/>
              </a:ext>
            </a:extLst>
          </p:cNvPr>
          <p:cNvGraphicFramePr>
            <a:graphicFrameLocks noChangeAspect="1"/>
          </p:cNvGraphicFramePr>
          <p:nvPr>
            <p:extLst>
              <p:ext uri="{D42A27DB-BD31-4B8C-83A1-F6EECF244321}">
                <p14:modId xmlns:p14="http://schemas.microsoft.com/office/powerpoint/2010/main" val="3129030445"/>
              </p:ext>
            </p:extLst>
          </p:nvPr>
        </p:nvGraphicFramePr>
        <p:xfrm>
          <a:off x="4277737" y="463183"/>
          <a:ext cx="3953891" cy="2641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71CBA09B-293E-4C98-947F-E17B4A9F8A86}"/>
              </a:ext>
            </a:extLst>
          </p:cNvPr>
          <p:cNvGraphicFramePr>
            <a:graphicFrameLocks noChangeAspect="1"/>
          </p:cNvGraphicFramePr>
          <p:nvPr>
            <p:extLst>
              <p:ext uri="{D42A27DB-BD31-4B8C-83A1-F6EECF244321}">
                <p14:modId xmlns:p14="http://schemas.microsoft.com/office/powerpoint/2010/main" val="551832967"/>
              </p:ext>
            </p:extLst>
          </p:nvPr>
        </p:nvGraphicFramePr>
        <p:xfrm>
          <a:off x="4245731" y="3288682"/>
          <a:ext cx="4017904" cy="26474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B94416B-5EC2-448A-A7D8-554C4829CC8C}"/>
              </a:ext>
            </a:extLst>
          </p:cNvPr>
          <p:cNvGraphicFramePr>
            <a:graphicFrameLocks noChangeAspect="1"/>
          </p:cNvGraphicFramePr>
          <p:nvPr>
            <p:extLst>
              <p:ext uri="{D42A27DB-BD31-4B8C-83A1-F6EECF244321}">
                <p14:modId xmlns:p14="http://schemas.microsoft.com/office/powerpoint/2010/main" val="2231348227"/>
              </p:ext>
            </p:extLst>
          </p:nvPr>
        </p:nvGraphicFramePr>
        <p:xfrm>
          <a:off x="315151" y="3296513"/>
          <a:ext cx="3930580" cy="26396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3B7CB363-F614-4376-B70B-3ED3F3A78B8E}"/>
              </a:ext>
            </a:extLst>
          </p:cNvPr>
          <p:cNvGraphicFramePr>
            <a:graphicFrameLocks noChangeAspect="1"/>
          </p:cNvGraphicFramePr>
          <p:nvPr>
            <p:extLst>
              <p:ext uri="{D42A27DB-BD31-4B8C-83A1-F6EECF244321}">
                <p14:modId xmlns:p14="http://schemas.microsoft.com/office/powerpoint/2010/main" val="3622048238"/>
              </p:ext>
            </p:extLst>
          </p:nvPr>
        </p:nvGraphicFramePr>
        <p:xfrm>
          <a:off x="8170897" y="465842"/>
          <a:ext cx="4021103" cy="263934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53F84C09-8473-469A-98F6-4B5049CE8540}"/>
              </a:ext>
            </a:extLst>
          </p:cNvPr>
          <p:cNvGraphicFramePr>
            <a:graphicFrameLocks noChangeAspect="1"/>
          </p:cNvGraphicFramePr>
          <p:nvPr>
            <p:extLst>
              <p:ext uri="{D42A27DB-BD31-4B8C-83A1-F6EECF244321}">
                <p14:modId xmlns:p14="http://schemas.microsoft.com/office/powerpoint/2010/main" val="1861161482"/>
              </p:ext>
            </p:extLst>
          </p:nvPr>
        </p:nvGraphicFramePr>
        <p:xfrm>
          <a:off x="8263635" y="3288682"/>
          <a:ext cx="3999541" cy="26396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 name="Chart 1">
            <a:extLst>
              <a:ext uri="{FF2B5EF4-FFF2-40B4-BE49-F238E27FC236}">
                <a16:creationId xmlns:a16="http://schemas.microsoft.com/office/drawing/2014/main" id="{B9585DA5-AF1E-298B-3812-C8AF2830E65D}"/>
              </a:ext>
            </a:extLst>
          </p:cNvPr>
          <p:cNvGraphicFramePr>
            <a:graphicFrameLocks noChangeAspect="1"/>
          </p:cNvGraphicFramePr>
          <p:nvPr>
            <p:extLst>
              <p:ext uri="{D42A27DB-BD31-4B8C-83A1-F6EECF244321}">
                <p14:modId xmlns:p14="http://schemas.microsoft.com/office/powerpoint/2010/main" val="2639535718"/>
              </p:ext>
            </p:extLst>
          </p:nvPr>
        </p:nvGraphicFramePr>
        <p:xfrm>
          <a:off x="347157" y="598772"/>
          <a:ext cx="3930580" cy="2639654"/>
        </p:xfrm>
        <a:graphic>
          <a:graphicData uri="http://schemas.openxmlformats.org/drawingml/2006/chart">
            <c:chart xmlns:c="http://schemas.openxmlformats.org/drawingml/2006/chart" xmlns:r="http://schemas.openxmlformats.org/officeDocument/2006/relationships" r:id="rId8"/>
          </a:graphicData>
        </a:graphic>
      </p:graphicFrame>
      <p:sp>
        <p:nvSpPr>
          <p:cNvPr id="4" name="TextBox 3">
            <a:extLst>
              <a:ext uri="{FF2B5EF4-FFF2-40B4-BE49-F238E27FC236}">
                <a16:creationId xmlns:a16="http://schemas.microsoft.com/office/drawing/2014/main" id="{D9A8FE15-C3BA-1533-A984-8643A5694566}"/>
              </a:ext>
            </a:extLst>
          </p:cNvPr>
          <p:cNvSpPr txBox="1"/>
          <p:nvPr/>
        </p:nvSpPr>
        <p:spPr>
          <a:xfrm>
            <a:off x="2580436" y="850949"/>
            <a:ext cx="1344706" cy="923330"/>
          </a:xfrm>
          <a:prstGeom prst="rect">
            <a:avLst/>
          </a:prstGeom>
          <a:noFill/>
          <a:ln>
            <a:noFill/>
          </a:ln>
        </p:spPr>
        <p:txBody>
          <a:bodyPr wrap="square" rtlCol="0">
            <a:spAutoFit/>
          </a:bodyPr>
          <a:lstStyle/>
          <a:p>
            <a:pPr algn="ctr"/>
            <a:r>
              <a:rPr lang="en-CA">
                <a:solidFill>
                  <a:srgbClr val="000000"/>
                </a:solidFill>
              </a:rPr>
              <a:t>Neutral </a:t>
            </a:r>
          </a:p>
          <a:p>
            <a:pPr algn="ctr"/>
            <a:r>
              <a:rPr lang="en-CA">
                <a:solidFill>
                  <a:srgbClr val="000000"/>
                </a:solidFill>
              </a:rPr>
              <a:t>+</a:t>
            </a:r>
          </a:p>
          <a:p>
            <a:pPr algn="ctr"/>
            <a:r>
              <a:rPr lang="en-CA">
                <a:solidFill>
                  <a:srgbClr val="000000"/>
                </a:solidFill>
              </a:rPr>
              <a:t>Would do</a:t>
            </a:r>
          </a:p>
        </p:txBody>
      </p:sp>
      <p:sp>
        <p:nvSpPr>
          <p:cNvPr id="11" name="TextBox 10">
            <a:extLst>
              <a:ext uri="{FF2B5EF4-FFF2-40B4-BE49-F238E27FC236}">
                <a16:creationId xmlns:a16="http://schemas.microsoft.com/office/drawing/2014/main" id="{515DB62D-0116-DF28-7E38-9F2C26718896}"/>
              </a:ext>
            </a:extLst>
          </p:cNvPr>
          <p:cNvSpPr txBox="1"/>
          <p:nvPr/>
        </p:nvSpPr>
        <p:spPr>
          <a:xfrm>
            <a:off x="663097" y="2044687"/>
            <a:ext cx="1582382" cy="923330"/>
          </a:xfrm>
          <a:prstGeom prst="rect">
            <a:avLst/>
          </a:prstGeom>
          <a:noFill/>
          <a:ln>
            <a:noFill/>
          </a:ln>
        </p:spPr>
        <p:txBody>
          <a:bodyPr wrap="square" rtlCol="0">
            <a:spAutoFit/>
          </a:bodyPr>
          <a:lstStyle/>
          <a:p>
            <a:pPr algn="ctr"/>
            <a:r>
              <a:rPr lang="en-CA">
                <a:solidFill>
                  <a:srgbClr val="000000"/>
                </a:solidFill>
              </a:rPr>
              <a:t>Not neutral </a:t>
            </a:r>
          </a:p>
          <a:p>
            <a:pPr algn="ctr"/>
            <a:r>
              <a:rPr lang="en-CA">
                <a:solidFill>
                  <a:srgbClr val="000000"/>
                </a:solidFill>
              </a:rPr>
              <a:t>+</a:t>
            </a:r>
          </a:p>
          <a:p>
            <a:pPr algn="ctr"/>
            <a:r>
              <a:rPr lang="en-CA">
                <a:solidFill>
                  <a:srgbClr val="000000"/>
                </a:solidFill>
              </a:rPr>
              <a:t>Would not do</a:t>
            </a:r>
          </a:p>
        </p:txBody>
      </p:sp>
      <p:sp>
        <p:nvSpPr>
          <p:cNvPr id="12" name="TextBox 11">
            <a:extLst>
              <a:ext uri="{FF2B5EF4-FFF2-40B4-BE49-F238E27FC236}">
                <a16:creationId xmlns:a16="http://schemas.microsoft.com/office/drawing/2014/main" id="{48840121-F167-1D87-9668-CDABDD8A0C91}"/>
              </a:ext>
            </a:extLst>
          </p:cNvPr>
          <p:cNvSpPr txBox="1"/>
          <p:nvPr/>
        </p:nvSpPr>
        <p:spPr>
          <a:xfrm>
            <a:off x="799512" y="850949"/>
            <a:ext cx="1344706" cy="923330"/>
          </a:xfrm>
          <a:prstGeom prst="rect">
            <a:avLst/>
          </a:prstGeom>
          <a:noFill/>
          <a:ln>
            <a:noFill/>
          </a:ln>
        </p:spPr>
        <p:txBody>
          <a:bodyPr wrap="square" rtlCol="0">
            <a:spAutoFit/>
          </a:bodyPr>
          <a:lstStyle/>
          <a:p>
            <a:pPr algn="ctr"/>
            <a:r>
              <a:rPr lang="en-CA">
                <a:solidFill>
                  <a:srgbClr val="000000"/>
                </a:solidFill>
              </a:rPr>
              <a:t>Not neutral +</a:t>
            </a:r>
          </a:p>
          <a:p>
            <a:pPr algn="ctr"/>
            <a:r>
              <a:rPr lang="en-CA">
                <a:solidFill>
                  <a:srgbClr val="000000"/>
                </a:solidFill>
              </a:rPr>
              <a:t>Would do</a:t>
            </a:r>
          </a:p>
        </p:txBody>
      </p:sp>
      <p:sp>
        <p:nvSpPr>
          <p:cNvPr id="13" name="TextBox 12">
            <a:extLst>
              <a:ext uri="{FF2B5EF4-FFF2-40B4-BE49-F238E27FC236}">
                <a16:creationId xmlns:a16="http://schemas.microsoft.com/office/drawing/2014/main" id="{E5649B95-4F1E-694E-DFD0-3930B028C4DF}"/>
              </a:ext>
            </a:extLst>
          </p:cNvPr>
          <p:cNvSpPr txBox="1"/>
          <p:nvPr/>
        </p:nvSpPr>
        <p:spPr>
          <a:xfrm>
            <a:off x="2461598" y="2044687"/>
            <a:ext cx="1582382" cy="923330"/>
          </a:xfrm>
          <a:prstGeom prst="rect">
            <a:avLst/>
          </a:prstGeom>
          <a:noFill/>
          <a:ln>
            <a:noFill/>
          </a:ln>
        </p:spPr>
        <p:txBody>
          <a:bodyPr wrap="square" rtlCol="0">
            <a:spAutoFit/>
          </a:bodyPr>
          <a:lstStyle/>
          <a:p>
            <a:pPr algn="ctr"/>
            <a:r>
              <a:rPr lang="en-CA">
                <a:solidFill>
                  <a:srgbClr val="000000"/>
                </a:solidFill>
              </a:rPr>
              <a:t>Neutral </a:t>
            </a:r>
          </a:p>
          <a:p>
            <a:pPr algn="ctr"/>
            <a:r>
              <a:rPr lang="en-CA">
                <a:solidFill>
                  <a:srgbClr val="000000"/>
                </a:solidFill>
              </a:rPr>
              <a:t>+</a:t>
            </a:r>
          </a:p>
          <a:p>
            <a:pPr algn="ctr"/>
            <a:r>
              <a:rPr lang="en-CA">
                <a:solidFill>
                  <a:srgbClr val="000000"/>
                </a:solidFill>
              </a:rPr>
              <a:t>Would not do</a:t>
            </a:r>
          </a:p>
        </p:txBody>
      </p:sp>
    </p:spTree>
    <p:extLst>
      <p:ext uri="{BB962C8B-B14F-4D97-AF65-F5344CB8AC3E}">
        <p14:creationId xmlns:p14="http://schemas.microsoft.com/office/powerpoint/2010/main" val="8268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C69D73-A5B2-9294-1647-03131769076F}"/>
              </a:ext>
            </a:extLst>
          </p:cNvPr>
          <p:cNvSpPr txBox="1">
            <a:spLocks/>
          </p:cNvSpPr>
          <p:nvPr/>
        </p:nvSpPr>
        <p:spPr>
          <a:xfrm>
            <a:off x="1600200" y="6111837"/>
            <a:ext cx="10591800" cy="646332"/>
          </a:xfrm>
          <a:prstGeom prst="rect">
            <a:avLst/>
          </a:prstGeom>
        </p:spPr>
        <p:txBody>
          <a:bodyPr>
            <a:noAutofit/>
          </a:bodyPr>
          <a:lstStyle>
            <a:lvl1pPr algn="l" defTabSz="914400" rtl="0" eaLnBrk="1" latinLnBrk="0" hangingPunct="1">
              <a:lnSpc>
                <a:spcPct val="90000"/>
              </a:lnSpc>
              <a:spcBef>
                <a:spcPts val="1000"/>
              </a:spcBef>
              <a:buNone/>
              <a:defRPr sz="4000" b="1" kern="1200">
                <a:solidFill>
                  <a:schemeClr val="accent6">
                    <a:lumMod val="60000"/>
                    <a:lumOff val="40000"/>
                  </a:schemeClr>
                </a:solidFill>
                <a:latin typeface="+mj-lt"/>
                <a:ea typeface="+mj-ea"/>
                <a:cs typeface="+mj-cs"/>
              </a:defRPr>
            </a:lvl1pPr>
          </a:lstStyle>
          <a:p>
            <a:pPr algn="r" fontAlgn="auto">
              <a:spcAft>
                <a:spcPts val="0"/>
              </a:spcAft>
            </a:pPr>
            <a:r>
              <a:rPr lang="en-US">
                <a:solidFill>
                  <a:schemeClr val="tx1"/>
                </a:solidFill>
              </a:rPr>
              <a:t>Practicing Neutrality </a:t>
            </a:r>
          </a:p>
        </p:txBody>
      </p:sp>
      <p:graphicFrame>
        <p:nvGraphicFramePr>
          <p:cNvPr id="6" name="Chart 5">
            <a:extLst>
              <a:ext uri="{FF2B5EF4-FFF2-40B4-BE49-F238E27FC236}">
                <a16:creationId xmlns:a16="http://schemas.microsoft.com/office/drawing/2014/main" id="{999F2851-D2C3-467B-8289-92CEF551685E}"/>
              </a:ext>
            </a:extLst>
          </p:cNvPr>
          <p:cNvGraphicFramePr>
            <a:graphicFrameLocks noChangeAspect="1"/>
          </p:cNvGraphicFramePr>
          <p:nvPr>
            <p:extLst>
              <p:ext uri="{D42A27DB-BD31-4B8C-83A1-F6EECF244321}">
                <p14:modId xmlns:p14="http://schemas.microsoft.com/office/powerpoint/2010/main" val="1826011450"/>
              </p:ext>
            </p:extLst>
          </p:nvPr>
        </p:nvGraphicFramePr>
        <p:xfrm>
          <a:off x="4277737" y="463183"/>
          <a:ext cx="3953891" cy="2641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71CBA09B-293E-4C98-947F-E17B4A9F8A86}"/>
              </a:ext>
            </a:extLst>
          </p:cNvPr>
          <p:cNvGraphicFramePr>
            <a:graphicFrameLocks noChangeAspect="1"/>
          </p:cNvGraphicFramePr>
          <p:nvPr/>
        </p:nvGraphicFramePr>
        <p:xfrm>
          <a:off x="4245731" y="3288682"/>
          <a:ext cx="4017904" cy="26474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B94416B-5EC2-448A-A7D8-554C4829CC8C}"/>
              </a:ext>
            </a:extLst>
          </p:cNvPr>
          <p:cNvGraphicFramePr>
            <a:graphicFrameLocks noChangeAspect="1"/>
          </p:cNvGraphicFramePr>
          <p:nvPr/>
        </p:nvGraphicFramePr>
        <p:xfrm>
          <a:off x="315151" y="3296513"/>
          <a:ext cx="3930580" cy="26396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3B7CB363-F614-4376-B70B-3ED3F3A78B8E}"/>
              </a:ext>
            </a:extLst>
          </p:cNvPr>
          <p:cNvGraphicFramePr>
            <a:graphicFrameLocks noChangeAspect="1"/>
          </p:cNvGraphicFramePr>
          <p:nvPr/>
        </p:nvGraphicFramePr>
        <p:xfrm>
          <a:off x="8170897" y="465842"/>
          <a:ext cx="4021103" cy="263934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53F84C09-8473-469A-98F6-4B5049CE8540}"/>
              </a:ext>
            </a:extLst>
          </p:cNvPr>
          <p:cNvGraphicFramePr>
            <a:graphicFrameLocks noChangeAspect="1"/>
          </p:cNvGraphicFramePr>
          <p:nvPr/>
        </p:nvGraphicFramePr>
        <p:xfrm>
          <a:off x="8263635" y="3288682"/>
          <a:ext cx="3999541" cy="26396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 name="Chart 1">
            <a:extLst>
              <a:ext uri="{FF2B5EF4-FFF2-40B4-BE49-F238E27FC236}">
                <a16:creationId xmlns:a16="http://schemas.microsoft.com/office/drawing/2014/main" id="{B9585DA5-AF1E-298B-3812-C8AF2830E65D}"/>
              </a:ext>
            </a:extLst>
          </p:cNvPr>
          <p:cNvGraphicFramePr>
            <a:graphicFrameLocks noChangeAspect="1"/>
          </p:cNvGraphicFramePr>
          <p:nvPr/>
        </p:nvGraphicFramePr>
        <p:xfrm>
          <a:off x="347157" y="598772"/>
          <a:ext cx="3930580" cy="2639654"/>
        </p:xfrm>
        <a:graphic>
          <a:graphicData uri="http://schemas.openxmlformats.org/drawingml/2006/chart">
            <c:chart xmlns:c="http://schemas.openxmlformats.org/drawingml/2006/chart" xmlns:r="http://schemas.openxmlformats.org/officeDocument/2006/relationships" r:id="rId8"/>
          </a:graphicData>
        </a:graphic>
      </p:graphicFrame>
      <p:sp>
        <p:nvSpPr>
          <p:cNvPr id="4" name="TextBox 3">
            <a:extLst>
              <a:ext uri="{FF2B5EF4-FFF2-40B4-BE49-F238E27FC236}">
                <a16:creationId xmlns:a16="http://schemas.microsoft.com/office/drawing/2014/main" id="{D9A8FE15-C3BA-1533-A984-8643A5694566}"/>
              </a:ext>
            </a:extLst>
          </p:cNvPr>
          <p:cNvSpPr txBox="1"/>
          <p:nvPr/>
        </p:nvSpPr>
        <p:spPr>
          <a:xfrm>
            <a:off x="2580436" y="850949"/>
            <a:ext cx="1344706" cy="923330"/>
          </a:xfrm>
          <a:prstGeom prst="rect">
            <a:avLst/>
          </a:prstGeom>
          <a:noFill/>
          <a:ln>
            <a:noFill/>
          </a:ln>
        </p:spPr>
        <p:txBody>
          <a:bodyPr wrap="square" rtlCol="0">
            <a:spAutoFit/>
          </a:bodyPr>
          <a:lstStyle/>
          <a:p>
            <a:pPr algn="ctr"/>
            <a:r>
              <a:rPr lang="en-CA">
                <a:solidFill>
                  <a:srgbClr val="000000"/>
                </a:solidFill>
              </a:rPr>
              <a:t>Neutral </a:t>
            </a:r>
          </a:p>
          <a:p>
            <a:pPr algn="ctr"/>
            <a:r>
              <a:rPr lang="en-CA">
                <a:solidFill>
                  <a:srgbClr val="000000"/>
                </a:solidFill>
              </a:rPr>
              <a:t>+</a:t>
            </a:r>
          </a:p>
          <a:p>
            <a:pPr algn="ctr"/>
            <a:r>
              <a:rPr lang="en-CA">
                <a:solidFill>
                  <a:srgbClr val="000000"/>
                </a:solidFill>
              </a:rPr>
              <a:t>Would do</a:t>
            </a:r>
          </a:p>
        </p:txBody>
      </p:sp>
      <p:sp>
        <p:nvSpPr>
          <p:cNvPr id="11" name="TextBox 10">
            <a:extLst>
              <a:ext uri="{FF2B5EF4-FFF2-40B4-BE49-F238E27FC236}">
                <a16:creationId xmlns:a16="http://schemas.microsoft.com/office/drawing/2014/main" id="{515DB62D-0116-DF28-7E38-9F2C26718896}"/>
              </a:ext>
            </a:extLst>
          </p:cNvPr>
          <p:cNvSpPr txBox="1"/>
          <p:nvPr/>
        </p:nvSpPr>
        <p:spPr>
          <a:xfrm>
            <a:off x="663097" y="2044687"/>
            <a:ext cx="1582382" cy="923330"/>
          </a:xfrm>
          <a:prstGeom prst="rect">
            <a:avLst/>
          </a:prstGeom>
          <a:noFill/>
          <a:ln>
            <a:noFill/>
          </a:ln>
        </p:spPr>
        <p:txBody>
          <a:bodyPr wrap="square" rtlCol="0">
            <a:spAutoFit/>
          </a:bodyPr>
          <a:lstStyle/>
          <a:p>
            <a:pPr algn="ctr"/>
            <a:r>
              <a:rPr lang="en-CA">
                <a:solidFill>
                  <a:srgbClr val="000000"/>
                </a:solidFill>
              </a:rPr>
              <a:t>Not neutral </a:t>
            </a:r>
          </a:p>
          <a:p>
            <a:pPr algn="ctr"/>
            <a:r>
              <a:rPr lang="en-CA">
                <a:solidFill>
                  <a:srgbClr val="000000"/>
                </a:solidFill>
              </a:rPr>
              <a:t>+</a:t>
            </a:r>
          </a:p>
          <a:p>
            <a:pPr algn="ctr"/>
            <a:r>
              <a:rPr lang="en-CA">
                <a:solidFill>
                  <a:srgbClr val="000000"/>
                </a:solidFill>
              </a:rPr>
              <a:t>Would not do</a:t>
            </a:r>
          </a:p>
        </p:txBody>
      </p:sp>
      <p:sp>
        <p:nvSpPr>
          <p:cNvPr id="12" name="TextBox 11">
            <a:extLst>
              <a:ext uri="{FF2B5EF4-FFF2-40B4-BE49-F238E27FC236}">
                <a16:creationId xmlns:a16="http://schemas.microsoft.com/office/drawing/2014/main" id="{48840121-F167-1D87-9668-CDABDD8A0C91}"/>
              </a:ext>
            </a:extLst>
          </p:cNvPr>
          <p:cNvSpPr txBox="1"/>
          <p:nvPr/>
        </p:nvSpPr>
        <p:spPr>
          <a:xfrm>
            <a:off x="799512" y="850949"/>
            <a:ext cx="1344706" cy="923330"/>
          </a:xfrm>
          <a:prstGeom prst="rect">
            <a:avLst/>
          </a:prstGeom>
          <a:noFill/>
          <a:ln>
            <a:noFill/>
          </a:ln>
        </p:spPr>
        <p:txBody>
          <a:bodyPr wrap="square" rtlCol="0">
            <a:spAutoFit/>
          </a:bodyPr>
          <a:lstStyle/>
          <a:p>
            <a:pPr algn="ctr"/>
            <a:r>
              <a:rPr lang="en-CA">
                <a:solidFill>
                  <a:srgbClr val="000000"/>
                </a:solidFill>
              </a:rPr>
              <a:t>Not neutral +</a:t>
            </a:r>
          </a:p>
          <a:p>
            <a:pPr algn="ctr"/>
            <a:r>
              <a:rPr lang="en-CA">
                <a:solidFill>
                  <a:srgbClr val="000000"/>
                </a:solidFill>
              </a:rPr>
              <a:t>Would do</a:t>
            </a:r>
          </a:p>
        </p:txBody>
      </p:sp>
      <p:sp>
        <p:nvSpPr>
          <p:cNvPr id="13" name="TextBox 12">
            <a:extLst>
              <a:ext uri="{FF2B5EF4-FFF2-40B4-BE49-F238E27FC236}">
                <a16:creationId xmlns:a16="http://schemas.microsoft.com/office/drawing/2014/main" id="{E5649B95-4F1E-694E-DFD0-3930B028C4DF}"/>
              </a:ext>
            </a:extLst>
          </p:cNvPr>
          <p:cNvSpPr txBox="1"/>
          <p:nvPr/>
        </p:nvSpPr>
        <p:spPr>
          <a:xfrm>
            <a:off x="2461598" y="2044687"/>
            <a:ext cx="1582382" cy="923330"/>
          </a:xfrm>
          <a:prstGeom prst="rect">
            <a:avLst/>
          </a:prstGeom>
          <a:noFill/>
          <a:ln>
            <a:noFill/>
          </a:ln>
        </p:spPr>
        <p:txBody>
          <a:bodyPr wrap="square" rtlCol="0">
            <a:spAutoFit/>
          </a:bodyPr>
          <a:lstStyle/>
          <a:p>
            <a:pPr algn="ctr"/>
            <a:r>
              <a:rPr lang="en-CA">
                <a:solidFill>
                  <a:srgbClr val="000000"/>
                </a:solidFill>
              </a:rPr>
              <a:t>Neutral </a:t>
            </a:r>
          </a:p>
          <a:p>
            <a:pPr algn="ctr"/>
            <a:r>
              <a:rPr lang="en-CA">
                <a:solidFill>
                  <a:srgbClr val="000000"/>
                </a:solidFill>
              </a:rPr>
              <a:t>+</a:t>
            </a:r>
          </a:p>
          <a:p>
            <a:pPr algn="ctr"/>
            <a:r>
              <a:rPr lang="en-CA">
                <a:solidFill>
                  <a:srgbClr val="000000"/>
                </a:solidFill>
              </a:rPr>
              <a:t>Would not do</a:t>
            </a:r>
          </a:p>
        </p:txBody>
      </p:sp>
      <p:sp>
        <p:nvSpPr>
          <p:cNvPr id="3" name="Rectangle 2">
            <a:extLst>
              <a:ext uri="{FF2B5EF4-FFF2-40B4-BE49-F238E27FC236}">
                <a16:creationId xmlns:a16="http://schemas.microsoft.com/office/drawing/2014/main" id="{7C24CB46-EF8F-DFCE-2BF2-1867FB7A9713}"/>
              </a:ext>
            </a:extLst>
          </p:cNvPr>
          <p:cNvSpPr/>
          <p:nvPr/>
        </p:nvSpPr>
        <p:spPr>
          <a:xfrm>
            <a:off x="2391593" y="628244"/>
            <a:ext cx="1769265" cy="120412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a:extLst>
              <a:ext uri="{FF2B5EF4-FFF2-40B4-BE49-F238E27FC236}">
                <a16:creationId xmlns:a16="http://schemas.microsoft.com/office/drawing/2014/main" id="{E6BB89DF-688C-0283-5C3D-5C6627E1262E}"/>
              </a:ext>
            </a:extLst>
          </p:cNvPr>
          <p:cNvSpPr/>
          <p:nvPr/>
        </p:nvSpPr>
        <p:spPr>
          <a:xfrm>
            <a:off x="395069" y="2042135"/>
            <a:ext cx="1769265" cy="120412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a:extLst>
              <a:ext uri="{FF2B5EF4-FFF2-40B4-BE49-F238E27FC236}">
                <a16:creationId xmlns:a16="http://schemas.microsoft.com/office/drawing/2014/main" id="{11CE6268-AF86-EB7B-ECAC-4811F27B60AD}"/>
              </a:ext>
            </a:extLst>
          </p:cNvPr>
          <p:cNvSpPr/>
          <p:nvPr/>
        </p:nvSpPr>
        <p:spPr>
          <a:xfrm>
            <a:off x="6264888" y="1080913"/>
            <a:ext cx="1496129" cy="853378"/>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a:extLst>
              <a:ext uri="{FF2B5EF4-FFF2-40B4-BE49-F238E27FC236}">
                <a16:creationId xmlns:a16="http://schemas.microsoft.com/office/drawing/2014/main" id="{3BE63683-4FB4-D1B9-C28C-CF8E4C1FD540}"/>
              </a:ext>
            </a:extLst>
          </p:cNvPr>
          <p:cNvSpPr/>
          <p:nvPr/>
        </p:nvSpPr>
        <p:spPr>
          <a:xfrm>
            <a:off x="4751218" y="1961081"/>
            <a:ext cx="1496129" cy="94164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a:extLst>
              <a:ext uri="{FF2B5EF4-FFF2-40B4-BE49-F238E27FC236}">
                <a16:creationId xmlns:a16="http://schemas.microsoft.com/office/drawing/2014/main" id="{DA6E475F-056D-D6E8-0D2D-919CC4E711F5}"/>
              </a:ext>
            </a:extLst>
          </p:cNvPr>
          <p:cNvSpPr/>
          <p:nvPr/>
        </p:nvSpPr>
        <p:spPr>
          <a:xfrm>
            <a:off x="10196592" y="1069601"/>
            <a:ext cx="1496129" cy="864689"/>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a:extLst>
              <a:ext uri="{FF2B5EF4-FFF2-40B4-BE49-F238E27FC236}">
                <a16:creationId xmlns:a16="http://schemas.microsoft.com/office/drawing/2014/main" id="{BBB599A1-8DA9-9EEC-40C6-8B7DE2238B9E}"/>
              </a:ext>
            </a:extLst>
          </p:cNvPr>
          <p:cNvSpPr/>
          <p:nvPr/>
        </p:nvSpPr>
        <p:spPr>
          <a:xfrm>
            <a:off x="8671347" y="1955330"/>
            <a:ext cx="1496129" cy="845379"/>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0A82AFF8-762D-234E-CA81-C81B9DD42B48}"/>
              </a:ext>
            </a:extLst>
          </p:cNvPr>
          <p:cNvSpPr/>
          <p:nvPr/>
        </p:nvSpPr>
        <p:spPr>
          <a:xfrm>
            <a:off x="2289212" y="3916391"/>
            <a:ext cx="1496129" cy="85552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a:extLst>
              <a:ext uri="{FF2B5EF4-FFF2-40B4-BE49-F238E27FC236}">
                <a16:creationId xmlns:a16="http://schemas.microsoft.com/office/drawing/2014/main" id="{F5AF22B2-2525-BEED-FC53-25DFA707AA93}"/>
              </a:ext>
            </a:extLst>
          </p:cNvPr>
          <p:cNvSpPr/>
          <p:nvPr/>
        </p:nvSpPr>
        <p:spPr>
          <a:xfrm>
            <a:off x="775542" y="4804454"/>
            <a:ext cx="1496129" cy="848796"/>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a:extLst>
              <a:ext uri="{FF2B5EF4-FFF2-40B4-BE49-F238E27FC236}">
                <a16:creationId xmlns:a16="http://schemas.microsoft.com/office/drawing/2014/main" id="{4D67B23E-26BE-21AC-6D85-A428EBFAC766}"/>
              </a:ext>
            </a:extLst>
          </p:cNvPr>
          <p:cNvSpPr/>
          <p:nvPr/>
        </p:nvSpPr>
        <p:spPr>
          <a:xfrm>
            <a:off x="6270927" y="3922142"/>
            <a:ext cx="1496129" cy="844020"/>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a:extLst>
              <a:ext uri="{FF2B5EF4-FFF2-40B4-BE49-F238E27FC236}">
                <a16:creationId xmlns:a16="http://schemas.microsoft.com/office/drawing/2014/main" id="{4232BFB6-ACDB-B6AD-0DCE-148A1391185D}"/>
              </a:ext>
            </a:extLst>
          </p:cNvPr>
          <p:cNvSpPr/>
          <p:nvPr/>
        </p:nvSpPr>
        <p:spPr>
          <a:xfrm>
            <a:off x="4749756" y="4804454"/>
            <a:ext cx="1496129" cy="848796"/>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a:extLst>
              <a:ext uri="{FF2B5EF4-FFF2-40B4-BE49-F238E27FC236}">
                <a16:creationId xmlns:a16="http://schemas.microsoft.com/office/drawing/2014/main" id="{78ED9E75-A5D3-D0B4-0D42-0C2300925173}"/>
              </a:ext>
            </a:extLst>
          </p:cNvPr>
          <p:cNvSpPr/>
          <p:nvPr/>
        </p:nvSpPr>
        <p:spPr>
          <a:xfrm>
            <a:off x="10274916" y="3916391"/>
            <a:ext cx="1496129" cy="843825"/>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a:extLst>
              <a:ext uri="{FF2B5EF4-FFF2-40B4-BE49-F238E27FC236}">
                <a16:creationId xmlns:a16="http://schemas.microsoft.com/office/drawing/2014/main" id="{6B2C9C86-72FC-F435-34F6-8DE99E885106}"/>
              </a:ext>
            </a:extLst>
          </p:cNvPr>
          <p:cNvSpPr/>
          <p:nvPr/>
        </p:nvSpPr>
        <p:spPr>
          <a:xfrm>
            <a:off x="8761246" y="4781182"/>
            <a:ext cx="1496129" cy="984329"/>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a:extLst>
              <a:ext uri="{FF2B5EF4-FFF2-40B4-BE49-F238E27FC236}">
                <a16:creationId xmlns:a16="http://schemas.microsoft.com/office/drawing/2014/main" id="{82DCCB4F-1DC1-F741-BD4A-0A7C563C4721}"/>
              </a:ext>
            </a:extLst>
          </p:cNvPr>
          <p:cNvSpPr/>
          <p:nvPr/>
        </p:nvSpPr>
        <p:spPr>
          <a:xfrm>
            <a:off x="2293069" y="4792879"/>
            <a:ext cx="978460"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a:extLst>
              <a:ext uri="{FF2B5EF4-FFF2-40B4-BE49-F238E27FC236}">
                <a16:creationId xmlns:a16="http://schemas.microsoft.com/office/drawing/2014/main" id="{024EAC6C-5CA2-186C-B913-9D07AB060A88}"/>
              </a:ext>
            </a:extLst>
          </p:cNvPr>
          <p:cNvSpPr/>
          <p:nvPr/>
        </p:nvSpPr>
        <p:spPr>
          <a:xfrm>
            <a:off x="904217" y="4678044"/>
            <a:ext cx="1367454" cy="89251"/>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Rectangle 33">
            <a:extLst>
              <a:ext uri="{FF2B5EF4-FFF2-40B4-BE49-F238E27FC236}">
                <a16:creationId xmlns:a16="http://schemas.microsoft.com/office/drawing/2014/main" id="{E7A3EAE4-B161-74DB-6DE3-2A48031B3BD9}"/>
              </a:ext>
            </a:extLst>
          </p:cNvPr>
          <p:cNvSpPr/>
          <p:nvPr/>
        </p:nvSpPr>
        <p:spPr>
          <a:xfrm rot="5400000">
            <a:off x="1823968" y="4236640"/>
            <a:ext cx="767951" cy="127453"/>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a:extLst>
              <a:ext uri="{FF2B5EF4-FFF2-40B4-BE49-F238E27FC236}">
                <a16:creationId xmlns:a16="http://schemas.microsoft.com/office/drawing/2014/main" id="{75B43FFB-F367-FB89-FE31-A9BDB5B72B95}"/>
              </a:ext>
            </a:extLst>
          </p:cNvPr>
          <p:cNvSpPr/>
          <p:nvPr/>
        </p:nvSpPr>
        <p:spPr>
          <a:xfrm>
            <a:off x="6271965" y="4787128"/>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a:extLst>
              <a:ext uri="{FF2B5EF4-FFF2-40B4-BE49-F238E27FC236}">
                <a16:creationId xmlns:a16="http://schemas.microsoft.com/office/drawing/2014/main" id="{018FF6F7-ABD1-61D6-7679-BFE60E948860}"/>
              </a:ext>
            </a:extLst>
          </p:cNvPr>
          <p:cNvSpPr/>
          <p:nvPr/>
        </p:nvSpPr>
        <p:spPr>
          <a:xfrm>
            <a:off x="4877363" y="4683868"/>
            <a:ext cx="1367454" cy="89251"/>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Rectangle 36">
            <a:extLst>
              <a:ext uri="{FF2B5EF4-FFF2-40B4-BE49-F238E27FC236}">
                <a16:creationId xmlns:a16="http://schemas.microsoft.com/office/drawing/2014/main" id="{6259031B-4BE5-F578-1C8E-D6AF454BD504}"/>
              </a:ext>
            </a:extLst>
          </p:cNvPr>
          <p:cNvSpPr/>
          <p:nvPr/>
        </p:nvSpPr>
        <p:spPr>
          <a:xfrm rot="5400000">
            <a:off x="5797114" y="4236640"/>
            <a:ext cx="767951" cy="127453"/>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Rectangle 37">
            <a:extLst>
              <a:ext uri="{FF2B5EF4-FFF2-40B4-BE49-F238E27FC236}">
                <a16:creationId xmlns:a16="http://schemas.microsoft.com/office/drawing/2014/main" id="{B0BD08DB-32EB-D842-E3E6-D0D8DE65CDFB}"/>
              </a:ext>
            </a:extLst>
          </p:cNvPr>
          <p:cNvSpPr/>
          <p:nvPr/>
        </p:nvSpPr>
        <p:spPr>
          <a:xfrm rot="5400000">
            <a:off x="6128302" y="5036681"/>
            <a:ext cx="479414"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Rectangle 38">
            <a:extLst>
              <a:ext uri="{FF2B5EF4-FFF2-40B4-BE49-F238E27FC236}">
                <a16:creationId xmlns:a16="http://schemas.microsoft.com/office/drawing/2014/main" id="{C8917FD0-FACD-6622-BC4E-D955E52B05D7}"/>
              </a:ext>
            </a:extLst>
          </p:cNvPr>
          <p:cNvSpPr/>
          <p:nvPr/>
        </p:nvSpPr>
        <p:spPr>
          <a:xfrm>
            <a:off x="10276702" y="4781377"/>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a:extLst>
              <a:ext uri="{FF2B5EF4-FFF2-40B4-BE49-F238E27FC236}">
                <a16:creationId xmlns:a16="http://schemas.microsoft.com/office/drawing/2014/main" id="{74CE68CE-78C7-51C3-67F2-247384FA3BC9}"/>
              </a:ext>
            </a:extLst>
          </p:cNvPr>
          <p:cNvSpPr/>
          <p:nvPr/>
        </p:nvSpPr>
        <p:spPr>
          <a:xfrm>
            <a:off x="8887851" y="4597683"/>
            <a:ext cx="1367454" cy="169685"/>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ectangle 40">
            <a:extLst>
              <a:ext uri="{FF2B5EF4-FFF2-40B4-BE49-F238E27FC236}">
                <a16:creationId xmlns:a16="http://schemas.microsoft.com/office/drawing/2014/main" id="{58579AFE-5395-63CA-6883-7F8352C112F4}"/>
              </a:ext>
            </a:extLst>
          </p:cNvPr>
          <p:cNvSpPr/>
          <p:nvPr/>
        </p:nvSpPr>
        <p:spPr>
          <a:xfrm rot="5400000">
            <a:off x="9787452" y="4129832"/>
            <a:ext cx="687041" cy="24866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Rectangle 41">
            <a:extLst>
              <a:ext uri="{FF2B5EF4-FFF2-40B4-BE49-F238E27FC236}">
                <a16:creationId xmlns:a16="http://schemas.microsoft.com/office/drawing/2014/main" id="{804627BC-6202-EAF5-272F-1A0E87EC00E0}"/>
              </a:ext>
            </a:extLst>
          </p:cNvPr>
          <p:cNvSpPr/>
          <p:nvPr/>
        </p:nvSpPr>
        <p:spPr>
          <a:xfrm rot="5400000">
            <a:off x="10176657" y="5074548"/>
            <a:ext cx="392178"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ectangle 42">
            <a:extLst>
              <a:ext uri="{FF2B5EF4-FFF2-40B4-BE49-F238E27FC236}">
                <a16:creationId xmlns:a16="http://schemas.microsoft.com/office/drawing/2014/main" id="{3327195E-7F95-C8C9-7B7A-6F475DC70BE5}"/>
              </a:ext>
            </a:extLst>
          </p:cNvPr>
          <p:cNvSpPr/>
          <p:nvPr/>
        </p:nvSpPr>
        <p:spPr>
          <a:xfrm>
            <a:off x="10189657" y="1957472"/>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a:extLst>
              <a:ext uri="{FF2B5EF4-FFF2-40B4-BE49-F238E27FC236}">
                <a16:creationId xmlns:a16="http://schemas.microsoft.com/office/drawing/2014/main" id="{6A8BDFC3-3C27-984D-FEE2-42ECCCA17FE0}"/>
              </a:ext>
            </a:extLst>
          </p:cNvPr>
          <p:cNvSpPr/>
          <p:nvPr/>
        </p:nvSpPr>
        <p:spPr>
          <a:xfrm>
            <a:off x="8800806" y="1826615"/>
            <a:ext cx="1367454" cy="116848"/>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a:extLst>
              <a:ext uri="{FF2B5EF4-FFF2-40B4-BE49-F238E27FC236}">
                <a16:creationId xmlns:a16="http://schemas.microsoft.com/office/drawing/2014/main" id="{FEC7075B-1A50-C673-F586-92CEE60D1617}"/>
              </a:ext>
            </a:extLst>
          </p:cNvPr>
          <p:cNvSpPr/>
          <p:nvPr/>
        </p:nvSpPr>
        <p:spPr>
          <a:xfrm rot="5400000">
            <a:off x="9700407" y="1311678"/>
            <a:ext cx="687041" cy="24866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a:extLst>
              <a:ext uri="{FF2B5EF4-FFF2-40B4-BE49-F238E27FC236}">
                <a16:creationId xmlns:a16="http://schemas.microsoft.com/office/drawing/2014/main" id="{FCB69321-5123-A093-F06F-9FC0A12B9D20}"/>
              </a:ext>
            </a:extLst>
          </p:cNvPr>
          <p:cNvSpPr/>
          <p:nvPr/>
        </p:nvSpPr>
        <p:spPr>
          <a:xfrm rot="5400000">
            <a:off x="10095436" y="2256394"/>
            <a:ext cx="392178"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a:extLst>
              <a:ext uri="{FF2B5EF4-FFF2-40B4-BE49-F238E27FC236}">
                <a16:creationId xmlns:a16="http://schemas.microsoft.com/office/drawing/2014/main" id="{372CA1D8-846A-C9F4-264D-33AB1ACC85D2}"/>
              </a:ext>
            </a:extLst>
          </p:cNvPr>
          <p:cNvSpPr/>
          <p:nvPr/>
        </p:nvSpPr>
        <p:spPr>
          <a:xfrm>
            <a:off x="6270894" y="1957472"/>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a:extLst>
              <a:ext uri="{FF2B5EF4-FFF2-40B4-BE49-F238E27FC236}">
                <a16:creationId xmlns:a16="http://schemas.microsoft.com/office/drawing/2014/main" id="{84D0FE7B-0D65-50B9-4466-108D083B48B7}"/>
              </a:ext>
            </a:extLst>
          </p:cNvPr>
          <p:cNvSpPr/>
          <p:nvPr/>
        </p:nvSpPr>
        <p:spPr>
          <a:xfrm>
            <a:off x="4882043" y="1826615"/>
            <a:ext cx="1367454" cy="116848"/>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a:extLst>
              <a:ext uri="{FF2B5EF4-FFF2-40B4-BE49-F238E27FC236}">
                <a16:creationId xmlns:a16="http://schemas.microsoft.com/office/drawing/2014/main" id="{75233FDB-620F-CE29-6E84-073ADC45C0C6}"/>
              </a:ext>
            </a:extLst>
          </p:cNvPr>
          <p:cNvSpPr/>
          <p:nvPr/>
        </p:nvSpPr>
        <p:spPr>
          <a:xfrm rot="5400000">
            <a:off x="5781644" y="1311678"/>
            <a:ext cx="687041" cy="24866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a:extLst>
              <a:ext uri="{FF2B5EF4-FFF2-40B4-BE49-F238E27FC236}">
                <a16:creationId xmlns:a16="http://schemas.microsoft.com/office/drawing/2014/main" id="{25C42E89-0FE5-A1C6-200C-F10067133575}"/>
              </a:ext>
            </a:extLst>
          </p:cNvPr>
          <p:cNvSpPr/>
          <p:nvPr/>
        </p:nvSpPr>
        <p:spPr>
          <a:xfrm rot="5400000">
            <a:off x="6099910" y="2321581"/>
            <a:ext cx="52255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71842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C69D73-A5B2-9294-1647-03131769076F}"/>
              </a:ext>
            </a:extLst>
          </p:cNvPr>
          <p:cNvSpPr txBox="1">
            <a:spLocks/>
          </p:cNvSpPr>
          <p:nvPr/>
        </p:nvSpPr>
        <p:spPr>
          <a:xfrm>
            <a:off x="1600200" y="6111837"/>
            <a:ext cx="10591800" cy="646332"/>
          </a:xfrm>
          <a:prstGeom prst="rect">
            <a:avLst/>
          </a:prstGeom>
        </p:spPr>
        <p:txBody>
          <a:bodyPr>
            <a:noAutofit/>
          </a:bodyPr>
          <a:lstStyle>
            <a:lvl1pPr algn="l" defTabSz="914400" rtl="0" eaLnBrk="1" latinLnBrk="0" hangingPunct="1">
              <a:lnSpc>
                <a:spcPct val="90000"/>
              </a:lnSpc>
              <a:spcBef>
                <a:spcPts val="1000"/>
              </a:spcBef>
              <a:buNone/>
              <a:defRPr sz="4000" b="1" kern="1200">
                <a:solidFill>
                  <a:schemeClr val="accent6">
                    <a:lumMod val="60000"/>
                    <a:lumOff val="40000"/>
                  </a:schemeClr>
                </a:solidFill>
                <a:latin typeface="+mj-lt"/>
                <a:ea typeface="+mj-ea"/>
                <a:cs typeface="+mj-cs"/>
              </a:defRPr>
            </a:lvl1pPr>
          </a:lstStyle>
          <a:p>
            <a:pPr algn="r" fontAlgn="auto">
              <a:spcAft>
                <a:spcPts val="0"/>
              </a:spcAft>
            </a:pPr>
            <a:r>
              <a:rPr lang="en-US">
                <a:solidFill>
                  <a:schemeClr val="tx1"/>
                </a:solidFill>
              </a:rPr>
              <a:t>Practicing Neutrality </a:t>
            </a:r>
          </a:p>
        </p:txBody>
      </p:sp>
      <p:graphicFrame>
        <p:nvGraphicFramePr>
          <p:cNvPr id="6" name="Chart 5">
            <a:extLst>
              <a:ext uri="{FF2B5EF4-FFF2-40B4-BE49-F238E27FC236}">
                <a16:creationId xmlns:a16="http://schemas.microsoft.com/office/drawing/2014/main" id="{999F2851-D2C3-467B-8289-92CEF551685E}"/>
              </a:ext>
            </a:extLst>
          </p:cNvPr>
          <p:cNvGraphicFramePr>
            <a:graphicFrameLocks noChangeAspect="1"/>
          </p:cNvGraphicFramePr>
          <p:nvPr>
            <p:extLst>
              <p:ext uri="{D42A27DB-BD31-4B8C-83A1-F6EECF244321}">
                <p14:modId xmlns:p14="http://schemas.microsoft.com/office/powerpoint/2010/main" val="1055950841"/>
              </p:ext>
            </p:extLst>
          </p:nvPr>
        </p:nvGraphicFramePr>
        <p:xfrm>
          <a:off x="4277737" y="463183"/>
          <a:ext cx="3953891" cy="2641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71CBA09B-293E-4C98-947F-E17B4A9F8A86}"/>
              </a:ext>
            </a:extLst>
          </p:cNvPr>
          <p:cNvGraphicFramePr>
            <a:graphicFrameLocks noChangeAspect="1"/>
          </p:cNvGraphicFramePr>
          <p:nvPr/>
        </p:nvGraphicFramePr>
        <p:xfrm>
          <a:off x="4245731" y="3288682"/>
          <a:ext cx="4017904" cy="26474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B94416B-5EC2-448A-A7D8-554C4829CC8C}"/>
              </a:ext>
            </a:extLst>
          </p:cNvPr>
          <p:cNvGraphicFramePr>
            <a:graphicFrameLocks noChangeAspect="1"/>
          </p:cNvGraphicFramePr>
          <p:nvPr/>
        </p:nvGraphicFramePr>
        <p:xfrm>
          <a:off x="315151" y="3296513"/>
          <a:ext cx="3930580" cy="26396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3B7CB363-F614-4376-B70B-3ED3F3A78B8E}"/>
              </a:ext>
            </a:extLst>
          </p:cNvPr>
          <p:cNvGraphicFramePr>
            <a:graphicFrameLocks noChangeAspect="1"/>
          </p:cNvGraphicFramePr>
          <p:nvPr>
            <p:extLst>
              <p:ext uri="{D42A27DB-BD31-4B8C-83A1-F6EECF244321}">
                <p14:modId xmlns:p14="http://schemas.microsoft.com/office/powerpoint/2010/main" val="1300218181"/>
              </p:ext>
            </p:extLst>
          </p:nvPr>
        </p:nvGraphicFramePr>
        <p:xfrm>
          <a:off x="8170897" y="465842"/>
          <a:ext cx="4021103" cy="263934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53F84C09-8473-469A-98F6-4B5049CE8540}"/>
              </a:ext>
            </a:extLst>
          </p:cNvPr>
          <p:cNvGraphicFramePr>
            <a:graphicFrameLocks noChangeAspect="1"/>
          </p:cNvGraphicFramePr>
          <p:nvPr/>
        </p:nvGraphicFramePr>
        <p:xfrm>
          <a:off x="8263635" y="3288682"/>
          <a:ext cx="3999541" cy="26396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 name="Chart 1">
            <a:extLst>
              <a:ext uri="{FF2B5EF4-FFF2-40B4-BE49-F238E27FC236}">
                <a16:creationId xmlns:a16="http://schemas.microsoft.com/office/drawing/2014/main" id="{B9585DA5-AF1E-298B-3812-C8AF2830E65D}"/>
              </a:ext>
            </a:extLst>
          </p:cNvPr>
          <p:cNvGraphicFramePr>
            <a:graphicFrameLocks noChangeAspect="1"/>
          </p:cNvGraphicFramePr>
          <p:nvPr>
            <p:extLst>
              <p:ext uri="{D42A27DB-BD31-4B8C-83A1-F6EECF244321}">
                <p14:modId xmlns:p14="http://schemas.microsoft.com/office/powerpoint/2010/main" val="2563010171"/>
              </p:ext>
            </p:extLst>
          </p:nvPr>
        </p:nvGraphicFramePr>
        <p:xfrm>
          <a:off x="347157" y="598772"/>
          <a:ext cx="3930580" cy="2639654"/>
        </p:xfrm>
        <a:graphic>
          <a:graphicData uri="http://schemas.openxmlformats.org/drawingml/2006/chart">
            <c:chart xmlns:c="http://schemas.openxmlformats.org/drawingml/2006/chart" xmlns:r="http://schemas.openxmlformats.org/officeDocument/2006/relationships" r:id="rId8"/>
          </a:graphicData>
        </a:graphic>
      </p:graphicFrame>
      <p:sp>
        <p:nvSpPr>
          <p:cNvPr id="4" name="TextBox 3">
            <a:extLst>
              <a:ext uri="{FF2B5EF4-FFF2-40B4-BE49-F238E27FC236}">
                <a16:creationId xmlns:a16="http://schemas.microsoft.com/office/drawing/2014/main" id="{D9A8FE15-C3BA-1533-A984-8643A5694566}"/>
              </a:ext>
            </a:extLst>
          </p:cNvPr>
          <p:cNvSpPr txBox="1"/>
          <p:nvPr/>
        </p:nvSpPr>
        <p:spPr>
          <a:xfrm>
            <a:off x="2580436" y="850949"/>
            <a:ext cx="1344706" cy="923330"/>
          </a:xfrm>
          <a:prstGeom prst="rect">
            <a:avLst/>
          </a:prstGeom>
          <a:noFill/>
          <a:ln>
            <a:noFill/>
          </a:ln>
        </p:spPr>
        <p:txBody>
          <a:bodyPr wrap="square" rtlCol="0">
            <a:spAutoFit/>
          </a:bodyPr>
          <a:lstStyle/>
          <a:p>
            <a:pPr algn="ctr"/>
            <a:r>
              <a:rPr lang="en-CA">
                <a:solidFill>
                  <a:srgbClr val="000000"/>
                </a:solidFill>
              </a:rPr>
              <a:t>Neutral </a:t>
            </a:r>
          </a:p>
          <a:p>
            <a:pPr algn="ctr"/>
            <a:r>
              <a:rPr lang="en-CA">
                <a:solidFill>
                  <a:srgbClr val="000000"/>
                </a:solidFill>
              </a:rPr>
              <a:t>+</a:t>
            </a:r>
          </a:p>
          <a:p>
            <a:pPr algn="ctr"/>
            <a:r>
              <a:rPr lang="en-CA">
                <a:solidFill>
                  <a:srgbClr val="000000"/>
                </a:solidFill>
              </a:rPr>
              <a:t>Would do</a:t>
            </a:r>
          </a:p>
        </p:txBody>
      </p:sp>
      <p:sp>
        <p:nvSpPr>
          <p:cNvPr id="11" name="TextBox 10">
            <a:extLst>
              <a:ext uri="{FF2B5EF4-FFF2-40B4-BE49-F238E27FC236}">
                <a16:creationId xmlns:a16="http://schemas.microsoft.com/office/drawing/2014/main" id="{515DB62D-0116-DF28-7E38-9F2C26718896}"/>
              </a:ext>
            </a:extLst>
          </p:cNvPr>
          <p:cNvSpPr txBox="1"/>
          <p:nvPr/>
        </p:nvSpPr>
        <p:spPr>
          <a:xfrm>
            <a:off x="663097" y="2044687"/>
            <a:ext cx="1582382" cy="923330"/>
          </a:xfrm>
          <a:prstGeom prst="rect">
            <a:avLst/>
          </a:prstGeom>
          <a:noFill/>
          <a:ln>
            <a:noFill/>
          </a:ln>
        </p:spPr>
        <p:txBody>
          <a:bodyPr wrap="square" rtlCol="0">
            <a:spAutoFit/>
          </a:bodyPr>
          <a:lstStyle/>
          <a:p>
            <a:pPr algn="ctr"/>
            <a:r>
              <a:rPr lang="en-CA">
                <a:solidFill>
                  <a:srgbClr val="000000"/>
                </a:solidFill>
              </a:rPr>
              <a:t>Not neutral </a:t>
            </a:r>
          </a:p>
          <a:p>
            <a:pPr algn="ctr"/>
            <a:r>
              <a:rPr lang="en-CA">
                <a:solidFill>
                  <a:srgbClr val="000000"/>
                </a:solidFill>
              </a:rPr>
              <a:t>+</a:t>
            </a:r>
          </a:p>
          <a:p>
            <a:pPr algn="ctr"/>
            <a:r>
              <a:rPr lang="en-CA">
                <a:solidFill>
                  <a:srgbClr val="000000"/>
                </a:solidFill>
              </a:rPr>
              <a:t>Would not do</a:t>
            </a:r>
          </a:p>
        </p:txBody>
      </p:sp>
      <p:sp>
        <p:nvSpPr>
          <p:cNvPr id="12" name="TextBox 11">
            <a:extLst>
              <a:ext uri="{FF2B5EF4-FFF2-40B4-BE49-F238E27FC236}">
                <a16:creationId xmlns:a16="http://schemas.microsoft.com/office/drawing/2014/main" id="{48840121-F167-1D87-9668-CDABDD8A0C91}"/>
              </a:ext>
            </a:extLst>
          </p:cNvPr>
          <p:cNvSpPr txBox="1"/>
          <p:nvPr/>
        </p:nvSpPr>
        <p:spPr>
          <a:xfrm>
            <a:off x="799512" y="850949"/>
            <a:ext cx="1344706" cy="923330"/>
          </a:xfrm>
          <a:prstGeom prst="rect">
            <a:avLst/>
          </a:prstGeom>
          <a:noFill/>
          <a:ln>
            <a:noFill/>
          </a:ln>
        </p:spPr>
        <p:txBody>
          <a:bodyPr wrap="square" rtlCol="0">
            <a:spAutoFit/>
          </a:bodyPr>
          <a:lstStyle/>
          <a:p>
            <a:pPr algn="ctr"/>
            <a:r>
              <a:rPr lang="en-CA">
                <a:solidFill>
                  <a:srgbClr val="000000"/>
                </a:solidFill>
              </a:rPr>
              <a:t>Not neutral +</a:t>
            </a:r>
          </a:p>
          <a:p>
            <a:pPr algn="ctr"/>
            <a:r>
              <a:rPr lang="en-CA">
                <a:solidFill>
                  <a:srgbClr val="000000"/>
                </a:solidFill>
              </a:rPr>
              <a:t>Would do</a:t>
            </a:r>
          </a:p>
        </p:txBody>
      </p:sp>
      <p:sp>
        <p:nvSpPr>
          <p:cNvPr id="13" name="TextBox 12">
            <a:extLst>
              <a:ext uri="{FF2B5EF4-FFF2-40B4-BE49-F238E27FC236}">
                <a16:creationId xmlns:a16="http://schemas.microsoft.com/office/drawing/2014/main" id="{E5649B95-4F1E-694E-DFD0-3930B028C4DF}"/>
              </a:ext>
            </a:extLst>
          </p:cNvPr>
          <p:cNvSpPr txBox="1"/>
          <p:nvPr/>
        </p:nvSpPr>
        <p:spPr>
          <a:xfrm>
            <a:off x="2461598" y="2044687"/>
            <a:ext cx="1582382" cy="923330"/>
          </a:xfrm>
          <a:prstGeom prst="rect">
            <a:avLst/>
          </a:prstGeom>
          <a:noFill/>
          <a:ln>
            <a:noFill/>
          </a:ln>
        </p:spPr>
        <p:txBody>
          <a:bodyPr wrap="square" rtlCol="0">
            <a:spAutoFit/>
          </a:bodyPr>
          <a:lstStyle/>
          <a:p>
            <a:pPr algn="ctr"/>
            <a:r>
              <a:rPr lang="en-CA">
                <a:solidFill>
                  <a:srgbClr val="000000"/>
                </a:solidFill>
              </a:rPr>
              <a:t>Neutral </a:t>
            </a:r>
          </a:p>
          <a:p>
            <a:pPr algn="ctr"/>
            <a:r>
              <a:rPr lang="en-CA">
                <a:solidFill>
                  <a:srgbClr val="000000"/>
                </a:solidFill>
              </a:rPr>
              <a:t>+</a:t>
            </a:r>
          </a:p>
          <a:p>
            <a:pPr algn="ctr"/>
            <a:r>
              <a:rPr lang="en-CA">
                <a:solidFill>
                  <a:srgbClr val="000000"/>
                </a:solidFill>
              </a:rPr>
              <a:t>Would not do</a:t>
            </a:r>
          </a:p>
        </p:txBody>
      </p:sp>
      <p:sp>
        <p:nvSpPr>
          <p:cNvPr id="3" name="Rectangle 2">
            <a:extLst>
              <a:ext uri="{FF2B5EF4-FFF2-40B4-BE49-F238E27FC236}">
                <a16:creationId xmlns:a16="http://schemas.microsoft.com/office/drawing/2014/main" id="{7C24CB46-EF8F-DFCE-2BF2-1867FB7A9713}"/>
              </a:ext>
            </a:extLst>
          </p:cNvPr>
          <p:cNvSpPr/>
          <p:nvPr/>
        </p:nvSpPr>
        <p:spPr>
          <a:xfrm>
            <a:off x="2391593" y="628244"/>
            <a:ext cx="1769265" cy="120412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a:extLst>
              <a:ext uri="{FF2B5EF4-FFF2-40B4-BE49-F238E27FC236}">
                <a16:creationId xmlns:a16="http://schemas.microsoft.com/office/drawing/2014/main" id="{E6BB89DF-688C-0283-5C3D-5C6627E1262E}"/>
              </a:ext>
            </a:extLst>
          </p:cNvPr>
          <p:cNvSpPr/>
          <p:nvPr/>
        </p:nvSpPr>
        <p:spPr>
          <a:xfrm>
            <a:off x="395069" y="2042135"/>
            <a:ext cx="1769265" cy="120412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a:extLst>
              <a:ext uri="{FF2B5EF4-FFF2-40B4-BE49-F238E27FC236}">
                <a16:creationId xmlns:a16="http://schemas.microsoft.com/office/drawing/2014/main" id="{11CE6268-AF86-EB7B-ECAC-4811F27B60AD}"/>
              </a:ext>
            </a:extLst>
          </p:cNvPr>
          <p:cNvSpPr/>
          <p:nvPr/>
        </p:nvSpPr>
        <p:spPr>
          <a:xfrm>
            <a:off x="6264888" y="1069601"/>
            <a:ext cx="1496129" cy="864690"/>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a:extLst>
              <a:ext uri="{FF2B5EF4-FFF2-40B4-BE49-F238E27FC236}">
                <a16:creationId xmlns:a16="http://schemas.microsoft.com/office/drawing/2014/main" id="{3BE63683-4FB4-D1B9-C28C-CF8E4C1FD540}"/>
              </a:ext>
            </a:extLst>
          </p:cNvPr>
          <p:cNvSpPr/>
          <p:nvPr/>
        </p:nvSpPr>
        <p:spPr>
          <a:xfrm>
            <a:off x="4751218" y="1961081"/>
            <a:ext cx="1496129" cy="94164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a:extLst>
              <a:ext uri="{FF2B5EF4-FFF2-40B4-BE49-F238E27FC236}">
                <a16:creationId xmlns:a16="http://schemas.microsoft.com/office/drawing/2014/main" id="{DA6E475F-056D-D6E8-0D2D-919CC4E711F5}"/>
              </a:ext>
            </a:extLst>
          </p:cNvPr>
          <p:cNvSpPr/>
          <p:nvPr/>
        </p:nvSpPr>
        <p:spPr>
          <a:xfrm>
            <a:off x="10196592" y="1069601"/>
            <a:ext cx="1496129" cy="864689"/>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a:extLst>
              <a:ext uri="{FF2B5EF4-FFF2-40B4-BE49-F238E27FC236}">
                <a16:creationId xmlns:a16="http://schemas.microsoft.com/office/drawing/2014/main" id="{BBB599A1-8DA9-9EEC-40C6-8B7DE2238B9E}"/>
              </a:ext>
            </a:extLst>
          </p:cNvPr>
          <p:cNvSpPr/>
          <p:nvPr/>
        </p:nvSpPr>
        <p:spPr>
          <a:xfrm>
            <a:off x="8671347" y="1955330"/>
            <a:ext cx="1496129" cy="845379"/>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0A82AFF8-762D-234E-CA81-C81B9DD42B48}"/>
              </a:ext>
            </a:extLst>
          </p:cNvPr>
          <p:cNvSpPr/>
          <p:nvPr/>
        </p:nvSpPr>
        <p:spPr>
          <a:xfrm>
            <a:off x="2289212" y="3916391"/>
            <a:ext cx="1496129" cy="85552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a:extLst>
              <a:ext uri="{FF2B5EF4-FFF2-40B4-BE49-F238E27FC236}">
                <a16:creationId xmlns:a16="http://schemas.microsoft.com/office/drawing/2014/main" id="{F5AF22B2-2525-BEED-FC53-25DFA707AA93}"/>
              </a:ext>
            </a:extLst>
          </p:cNvPr>
          <p:cNvSpPr/>
          <p:nvPr/>
        </p:nvSpPr>
        <p:spPr>
          <a:xfrm>
            <a:off x="775542" y="4804454"/>
            <a:ext cx="1496129" cy="848796"/>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a:extLst>
              <a:ext uri="{FF2B5EF4-FFF2-40B4-BE49-F238E27FC236}">
                <a16:creationId xmlns:a16="http://schemas.microsoft.com/office/drawing/2014/main" id="{4D67B23E-26BE-21AC-6D85-A428EBFAC766}"/>
              </a:ext>
            </a:extLst>
          </p:cNvPr>
          <p:cNvSpPr/>
          <p:nvPr/>
        </p:nvSpPr>
        <p:spPr>
          <a:xfrm>
            <a:off x="6270927" y="3922142"/>
            <a:ext cx="1496129" cy="844020"/>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a:extLst>
              <a:ext uri="{FF2B5EF4-FFF2-40B4-BE49-F238E27FC236}">
                <a16:creationId xmlns:a16="http://schemas.microsoft.com/office/drawing/2014/main" id="{4232BFB6-ACDB-B6AD-0DCE-148A1391185D}"/>
              </a:ext>
            </a:extLst>
          </p:cNvPr>
          <p:cNvSpPr/>
          <p:nvPr/>
        </p:nvSpPr>
        <p:spPr>
          <a:xfrm>
            <a:off x="4739858" y="4792879"/>
            <a:ext cx="1496129" cy="848796"/>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a:extLst>
              <a:ext uri="{FF2B5EF4-FFF2-40B4-BE49-F238E27FC236}">
                <a16:creationId xmlns:a16="http://schemas.microsoft.com/office/drawing/2014/main" id="{78ED9E75-A5D3-D0B4-0D42-0C2300925173}"/>
              </a:ext>
            </a:extLst>
          </p:cNvPr>
          <p:cNvSpPr/>
          <p:nvPr/>
        </p:nvSpPr>
        <p:spPr>
          <a:xfrm>
            <a:off x="10274916" y="3916391"/>
            <a:ext cx="1496129" cy="843825"/>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a:extLst>
              <a:ext uri="{FF2B5EF4-FFF2-40B4-BE49-F238E27FC236}">
                <a16:creationId xmlns:a16="http://schemas.microsoft.com/office/drawing/2014/main" id="{6B2C9C86-72FC-F435-34F6-8DE99E885106}"/>
              </a:ext>
            </a:extLst>
          </p:cNvPr>
          <p:cNvSpPr/>
          <p:nvPr/>
        </p:nvSpPr>
        <p:spPr>
          <a:xfrm>
            <a:off x="8761246" y="4781182"/>
            <a:ext cx="1496129" cy="942781"/>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a:extLst>
              <a:ext uri="{FF2B5EF4-FFF2-40B4-BE49-F238E27FC236}">
                <a16:creationId xmlns:a16="http://schemas.microsoft.com/office/drawing/2014/main" id="{82DCCB4F-1DC1-F741-BD4A-0A7C563C4721}"/>
              </a:ext>
            </a:extLst>
          </p:cNvPr>
          <p:cNvSpPr/>
          <p:nvPr/>
        </p:nvSpPr>
        <p:spPr>
          <a:xfrm>
            <a:off x="2293069" y="4792879"/>
            <a:ext cx="978460"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a:extLst>
              <a:ext uri="{FF2B5EF4-FFF2-40B4-BE49-F238E27FC236}">
                <a16:creationId xmlns:a16="http://schemas.microsoft.com/office/drawing/2014/main" id="{024EAC6C-5CA2-186C-B913-9D07AB060A88}"/>
              </a:ext>
            </a:extLst>
          </p:cNvPr>
          <p:cNvSpPr/>
          <p:nvPr/>
        </p:nvSpPr>
        <p:spPr>
          <a:xfrm>
            <a:off x="904217" y="4678044"/>
            <a:ext cx="1367454" cy="89251"/>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Rectangle 33">
            <a:extLst>
              <a:ext uri="{FF2B5EF4-FFF2-40B4-BE49-F238E27FC236}">
                <a16:creationId xmlns:a16="http://schemas.microsoft.com/office/drawing/2014/main" id="{E7A3EAE4-B161-74DB-6DE3-2A48031B3BD9}"/>
              </a:ext>
            </a:extLst>
          </p:cNvPr>
          <p:cNvSpPr/>
          <p:nvPr/>
        </p:nvSpPr>
        <p:spPr>
          <a:xfrm rot="5400000">
            <a:off x="1823968" y="4236640"/>
            <a:ext cx="767951" cy="127453"/>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a:extLst>
              <a:ext uri="{FF2B5EF4-FFF2-40B4-BE49-F238E27FC236}">
                <a16:creationId xmlns:a16="http://schemas.microsoft.com/office/drawing/2014/main" id="{75B43FFB-F367-FB89-FE31-A9BDB5B72B95}"/>
              </a:ext>
            </a:extLst>
          </p:cNvPr>
          <p:cNvSpPr/>
          <p:nvPr/>
        </p:nvSpPr>
        <p:spPr>
          <a:xfrm>
            <a:off x="6271965" y="4787128"/>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a:extLst>
              <a:ext uri="{FF2B5EF4-FFF2-40B4-BE49-F238E27FC236}">
                <a16:creationId xmlns:a16="http://schemas.microsoft.com/office/drawing/2014/main" id="{018FF6F7-ABD1-61D6-7679-BFE60E948860}"/>
              </a:ext>
            </a:extLst>
          </p:cNvPr>
          <p:cNvSpPr/>
          <p:nvPr/>
        </p:nvSpPr>
        <p:spPr>
          <a:xfrm>
            <a:off x="4877363" y="4683868"/>
            <a:ext cx="1367454" cy="89251"/>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Rectangle 36">
            <a:extLst>
              <a:ext uri="{FF2B5EF4-FFF2-40B4-BE49-F238E27FC236}">
                <a16:creationId xmlns:a16="http://schemas.microsoft.com/office/drawing/2014/main" id="{6259031B-4BE5-F578-1C8E-D6AF454BD504}"/>
              </a:ext>
            </a:extLst>
          </p:cNvPr>
          <p:cNvSpPr/>
          <p:nvPr/>
        </p:nvSpPr>
        <p:spPr>
          <a:xfrm rot="5400000">
            <a:off x="5797114" y="4236640"/>
            <a:ext cx="767951" cy="127453"/>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Rectangle 37">
            <a:extLst>
              <a:ext uri="{FF2B5EF4-FFF2-40B4-BE49-F238E27FC236}">
                <a16:creationId xmlns:a16="http://schemas.microsoft.com/office/drawing/2014/main" id="{B0BD08DB-32EB-D842-E3E6-D0D8DE65CDFB}"/>
              </a:ext>
            </a:extLst>
          </p:cNvPr>
          <p:cNvSpPr/>
          <p:nvPr/>
        </p:nvSpPr>
        <p:spPr>
          <a:xfrm rot="5400000">
            <a:off x="6128302" y="5036681"/>
            <a:ext cx="479414"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Rectangle 38">
            <a:extLst>
              <a:ext uri="{FF2B5EF4-FFF2-40B4-BE49-F238E27FC236}">
                <a16:creationId xmlns:a16="http://schemas.microsoft.com/office/drawing/2014/main" id="{C8917FD0-FACD-6622-BC4E-D955E52B05D7}"/>
              </a:ext>
            </a:extLst>
          </p:cNvPr>
          <p:cNvSpPr/>
          <p:nvPr/>
        </p:nvSpPr>
        <p:spPr>
          <a:xfrm>
            <a:off x="10276702" y="4781377"/>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a:extLst>
              <a:ext uri="{FF2B5EF4-FFF2-40B4-BE49-F238E27FC236}">
                <a16:creationId xmlns:a16="http://schemas.microsoft.com/office/drawing/2014/main" id="{74CE68CE-78C7-51C3-67F2-247384FA3BC9}"/>
              </a:ext>
            </a:extLst>
          </p:cNvPr>
          <p:cNvSpPr/>
          <p:nvPr/>
        </p:nvSpPr>
        <p:spPr>
          <a:xfrm>
            <a:off x="8887851" y="4597683"/>
            <a:ext cx="1367454" cy="169685"/>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ectangle 40">
            <a:extLst>
              <a:ext uri="{FF2B5EF4-FFF2-40B4-BE49-F238E27FC236}">
                <a16:creationId xmlns:a16="http://schemas.microsoft.com/office/drawing/2014/main" id="{58579AFE-5395-63CA-6883-7F8352C112F4}"/>
              </a:ext>
            </a:extLst>
          </p:cNvPr>
          <p:cNvSpPr/>
          <p:nvPr/>
        </p:nvSpPr>
        <p:spPr>
          <a:xfrm rot="5400000">
            <a:off x="9787452" y="4129832"/>
            <a:ext cx="687041" cy="24866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Rectangle 41">
            <a:extLst>
              <a:ext uri="{FF2B5EF4-FFF2-40B4-BE49-F238E27FC236}">
                <a16:creationId xmlns:a16="http://schemas.microsoft.com/office/drawing/2014/main" id="{804627BC-6202-EAF5-272F-1A0E87EC00E0}"/>
              </a:ext>
            </a:extLst>
          </p:cNvPr>
          <p:cNvSpPr/>
          <p:nvPr/>
        </p:nvSpPr>
        <p:spPr>
          <a:xfrm rot="5400000">
            <a:off x="10176657" y="5074548"/>
            <a:ext cx="392178"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ectangle 42">
            <a:extLst>
              <a:ext uri="{FF2B5EF4-FFF2-40B4-BE49-F238E27FC236}">
                <a16:creationId xmlns:a16="http://schemas.microsoft.com/office/drawing/2014/main" id="{3327195E-7F95-C8C9-7B7A-6F475DC70BE5}"/>
              </a:ext>
            </a:extLst>
          </p:cNvPr>
          <p:cNvSpPr/>
          <p:nvPr/>
        </p:nvSpPr>
        <p:spPr>
          <a:xfrm>
            <a:off x="10189657" y="1957472"/>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a:extLst>
              <a:ext uri="{FF2B5EF4-FFF2-40B4-BE49-F238E27FC236}">
                <a16:creationId xmlns:a16="http://schemas.microsoft.com/office/drawing/2014/main" id="{6A8BDFC3-3C27-984D-FEE2-42ECCCA17FE0}"/>
              </a:ext>
            </a:extLst>
          </p:cNvPr>
          <p:cNvSpPr/>
          <p:nvPr/>
        </p:nvSpPr>
        <p:spPr>
          <a:xfrm>
            <a:off x="8800806" y="1826615"/>
            <a:ext cx="1367454" cy="116848"/>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a:extLst>
              <a:ext uri="{FF2B5EF4-FFF2-40B4-BE49-F238E27FC236}">
                <a16:creationId xmlns:a16="http://schemas.microsoft.com/office/drawing/2014/main" id="{FEC7075B-1A50-C673-F586-92CEE60D1617}"/>
              </a:ext>
            </a:extLst>
          </p:cNvPr>
          <p:cNvSpPr/>
          <p:nvPr/>
        </p:nvSpPr>
        <p:spPr>
          <a:xfrm rot="5400000">
            <a:off x="9700407" y="1311678"/>
            <a:ext cx="687041" cy="24866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a:extLst>
              <a:ext uri="{FF2B5EF4-FFF2-40B4-BE49-F238E27FC236}">
                <a16:creationId xmlns:a16="http://schemas.microsoft.com/office/drawing/2014/main" id="{FCB69321-5123-A093-F06F-9FC0A12B9D20}"/>
              </a:ext>
            </a:extLst>
          </p:cNvPr>
          <p:cNvSpPr/>
          <p:nvPr/>
        </p:nvSpPr>
        <p:spPr>
          <a:xfrm rot="5400000">
            <a:off x="10095436" y="2256394"/>
            <a:ext cx="392178"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a:extLst>
              <a:ext uri="{FF2B5EF4-FFF2-40B4-BE49-F238E27FC236}">
                <a16:creationId xmlns:a16="http://schemas.microsoft.com/office/drawing/2014/main" id="{372CA1D8-846A-C9F4-264D-33AB1ACC85D2}"/>
              </a:ext>
            </a:extLst>
          </p:cNvPr>
          <p:cNvSpPr/>
          <p:nvPr/>
        </p:nvSpPr>
        <p:spPr>
          <a:xfrm>
            <a:off x="6270894" y="1969047"/>
            <a:ext cx="134228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a:extLst>
              <a:ext uri="{FF2B5EF4-FFF2-40B4-BE49-F238E27FC236}">
                <a16:creationId xmlns:a16="http://schemas.microsoft.com/office/drawing/2014/main" id="{84D0FE7B-0D65-50B9-4466-108D083B48B7}"/>
              </a:ext>
            </a:extLst>
          </p:cNvPr>
          <p:cNvSpPr/>
          <p:nvPr/>
        </p:nvSpPr>
        <p:spPr>
          <a:xfrm>
            <a:off x="4882043" y="1826615"/>
            <a:ext cx="1367454" cy="116848"/>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a:extLst>
              <a:ext uri="{FF2B5EF4-FFF2-40B4-BE49-F238E27FC236}">
                <a16:creationId xmlns:a16="http://schemas.microsoft.com/office/drawing/2014/main" id="{75233FDB-620F-CE29-6E84-073ADC45C0C6}"/>
              </a:ext>
            </a:extLst>
          </p:cNvPr>
          <p:cNvSpPr/>
          <p:nvPr/>
        </p:nvSpPr>
        <p:spPr>
          <a:xfrm rot="5400000">
            <a:off x="5781644" y="1311678"/>
            <a:ext cx="687041" cy="248662"/>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a:extLst>
              <a:ext uri="{FF2B5EF4-FFF2-40B4-BE49-F238E27FC236}">
                <a16:creationId xmlns:a16="http://schemas.microsoft.com/office/drawing/2014/main" id="{25C42E89-0FE5-A1C6-200C-F10067133575}"/>
              </a:ext>
            </a:extLst>
          </p:cNvPr>
          <p:cNvSpPr/>
          <p:nvPr/>
        </p:nvSpPr>
        <p:spPr>
          <a:xfrm rot="5400000">
            <a:off x="6099910" y="2321581"/>
            <a:ext cx="522553" cy="194164"/>
          </a:xfrm>
          <a:prstGeom prst="rect">
            <a:avLst/>
          </a:prstGeom>
          <a:solidFill>
            <a:schemeClr val="tx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TextBox 24">
            <a:extLst>
              <a:ext uri="{FF2B5EF4-FFF2-40B4-BE49-F238E27FC236}">
                <a16:creationId xmlns:a16="http://schemas.microsoft.com/office/drawing/2014/main" id="{FC421E4E-402E-DB11-64D3-324021217483}"/>
              </a:ext>
            </a:extLst>
          </p:cNvPr>
          <p:cNvSpPr txBox="1"/>
          <p:nvPr/>
        </p:nvSpPr>
        <p:spPr>
          <a:xfrm>
            <a:off x="990379" y="3947664"/>
            <a:ext cx="1213354" cy="523220"/>
          </a:xfrm>
          <a:prstGeom prst="rect">
            <a:avLst/>
          </a:prstGeom>
          <a:noFill/>
        </p:spPr>
        <p:txBody>
          <a:bodyPr wrap="square" rtlCol="0">
            <a:spAutoFit/>
          </a:bodyPr>
          <a:lstStyle/>
          <a:p>
            <a:r>
              <a:rPr lang="en-US" sz="2800" b="1" dirty="0">
                <a:solidFill>
                  <a:schemeClr val="bg1"/>
                </a:solidFill>
              </a:rPr>
              <a:t>51%</a:t>
            </a:r>
          </a:p>
        </p:txBody>
      </p:sp>
      <p:sp>
        <p:nvSpPr>
          <p:cNvPr id="26" name="TextBox 25">
            <a:extLst>
              <a:ext uri="{FF2B5EF4-FFF2-40B4-BE49-F238E27FC236}">
                <a16:creationId xmlns:a16="http://schemas.microsoft.com/office/drawing/2014/main" id="{90EB5892-24BD-19C0-FFCE-3B4B8614C777}"/>
              </a:ext>
            </a:extLst>
          </p:cNvPr>
          <p:cNvSpPr txBox="1"/>
          <p:nvPr/>
        </p:nvSpPr>
        <p:spPr>
          <a:xfrm>
            <a:off x="6598119" y="2161195"/>
            <a:ext cx="1213354" cy="523220"/>
          </a:xfrm>
          <a:prstGeom prst="rect">
            <a:avLst/>
          </a:prstGeom>
          <a:noFill/>
        </p:spPr>
        <p:txBody>
          <a:bodyPr wrap="square" rtlCol="0">
            <a:spAutoFit/>
          </a:bodyPr>
          <a:lstStyle/>
          <a:p>
            <a:r>
              <a:rPr lang="en-US" sz="2800" dirty="0">
                <a:solidFill>
                  <a:schemeClr val="bg1"/>
                </a:solidFill>
              </a:rPr>
              <a:t>16%</a:t>
            </a:r>
          </a:p>
        </p:txBody>
      </p:sp>
      <p:sp>
        <p:nvSpPr>
          <p:cNvPr id="27" name="TextBox 26">
            <a:extLst>
              <a:ext uri="{FF2B5EF4-FFF2-40B4-BE49-F238E27FC236}">
                <a16:creationId xmlns:a16="http://schemas.microsoft.com/office/drawing/2014/main" id="{EA439D66-B362-9A35-06DE-AA6DEB1E3AD6}"/>
              </a:ext>
            </a:extLst>
          </p:cNvPr>
          <p:cNvSpPr txBox="1"/>
          <p:nvPr/>
        </p:nvSpPr>
        <p:spPr>
          <a:xfrm>
            <a:off x="4975313" y="2217232"/>
            <a:ext cx="1213354" cy="523220"/>
          </a:xfrm>
          <a:prstGeom prst="rect">
            <a:avLst/>
          </a:prstGeom>
          <a:noFill/>
        </p:spPr>
        <p:txBody>
          <a:bodyPr wrap="square" rtlCol="0">
            <a:spAutoFit/>
          </a:bodyPr>
          <a:lstStyle/>
          <a:p>
            <a:r>
              <a:rPr lang="en-US" sz="2800" b="1" dirty="0">
                <a:solidFill>
                  <a:schemeClr val="bg1"/>
                </a:solidFill>
              </a:rPr>
              <a:t>59%</a:t>
            </a:r>
          </a:p>
        </p:txBody>
      </p:sp>
      <p:sp>
        <p:nvSpPr>
          <p:cNvPr id="28" name="TextBox 27">
            <a:extLst>
              <a:ext uri="{FF2B5EF4-FFF2-40B4-BE49-F238E27FC236}">
                <a16:creationId xmlns:a16="http://schemas.microsoft.com/office/drawing/2014/main" id="{6A106B1A-5B00-850E-63F6-FBD53F04E3D2}"/>
              </a:ext>
            </a:extLst>
          </p:cNvPr>
          <p:cNvSpPr txBox="1"/>
          <p:nvPr/>
        </p:nvSpPr>
        <p:spPr>
          <a:xfrm>
            <a:off x="8894696" y="1134036"/>
            <a:ext cx="1213354" cy="523220"/>
          </a:xfrm>
          <a:prstGeom prst="rect">
            <a:avLst/>
          </a:prstGeom>
          <a:noFill/>
        </p:spPr>
        <p:txBody>
          <a:bodyPr wrap="square" rtlCol="0">
            <a:spAutoFit/>
          </a:bodyPr>
          <a:lstStyle/>
          <a:p>
            <a:r>
              <a:rPr lang="en-US" sz="2800" b="1" dirty="0">
                <a:solidFill>
                  <a:schemeClr val="bg1"/>
                </a:solidFill>
              </a:rPr>
              <a:t>51%</a:t>
            </a:r>
          </a:p>
        </p:txBody>
      </p:sp>
      <p:sp>
        <p:nvSpPr>
          <p:cNvPr id="29" name="TextBox 28">
            <a:extLst>
              <a:ext uri="{FF2B5EF4-FFF2-40B4-BE49-F238E27FC236}">
                <a16:creationId xmlns:a16="http://schemas.microsoft.com/office/drawing/2014/main" id="{47996B89-693E-FC19-D04E-454911562149}"/>
              </a:ext>
            </a:extLst>
          </p:cNvPr>
          <p:cNvSpPr txBox="1"/>
          <p:nvPr/>
        </p:nvSpPr>
        <p:spPr>
          <a:xfrm>
            <a:off x="9061562" y="2225427"/>
            <a:ext cx="1213354" cy="523220"/>
          </a:xfrm>
          <a:prstGeom prst="rect">
            <a:avLst/>
          </a:prstGeom>
          <a:noFill/>
        </p:spPr>
        <p:txBody>
          <a:bodyPr wrap="square" rtlCol="0">
            <a:spAutoFit/>
          </a:bodyPr>
          <a:lstStyle/>
          <a:p>
            <a:r>
              <a:rPr lang="en-US" sz="2800" dirty="0">
                <a:solidFill>
                  <a:schemeClr val="bg1"/>
                </a:solidFill>
              </a:rPr>
              <a:t>6%</a:t>
            </a:r>
          </a:p>
        </p:txBody>
      </p:sp>
      <p:sp>
        <p:nvSpPr>
          <p:cNvPr id="30" name="TextBox 29">
            <a:extLst>
              <a:ext uri="{FF2B5EF4-FFF2-40B4-BE49-F238E27FC236}">
                <a16:creationId xmlns:a16="http://schemas.microsoft.com/office/drawing/2014/main" id="{B1672072-F59A-F721-6B7F-380498C990E7}"/>
              </a:ext>
            </a:extLst>
          </p:cNvPr>
          <p:cNvSpPr txBox="1"/>
          <p:nvPr/>
        </p:nvSpPr>
        <p:spPr>
          <a:xfrm>
            <a:off x="10485045" y="1138627"/>
            <a:ext cx="1213354" cy="523220"/>
          </a:xfrm>
          <a:prstGeom prst="rect">
            <a:avLst/>
          </a:prstGeom>
          <a:noFill/>
        </p:spPr>
        <p:txBody>
          <a:bodyPr wrap="square" rtlCol="0">
            <a:spAutoFit/>
          </a:bodyPr>
          <a:lstStyle/>
          <a:p>
            <a:r>
              <a:rPr lang="en-US" sz="2800" dirty="0">
                <a:solidFill>
                  <a:schemeClr val="bg1"/>
                </a:solidFill>
              </a:rPr>
              <a:t>26%</a:t>
            </a:r>
          </a:p>
        </p:txBody>
      </p:sp>
      <p:sp>
        <p:nvSpPr>
          <p:cNvPr id="31" name="TextBox 30">
            <a:extLst>
              <a:ext uri="{FF2B5EF4-FFF2-40B4-BE49-F238E27FC236}">
                <a16:creationId xmlns:a16="http://schemas.microsoft.com/office/drawing/2014/main" id="{2AF3AC7A-931D-7996-FB4C-85972DA13497}"/>
              </a:ext>
            </a:extLst>
          </p:cNvPr>
          <p:cNvSpPr txBox="1"/>
          <p:nvPr/>
        </p:nvSpPr>
        <p:spPr>
          <a:xfrm>
            <a:off x="6591919" y="1207683"/>
            <a:ext cx="1213354" cy="523220"/>
          </a:xfrm>
          <a:prstGeom prst="rect">
            <a:avLst/>
          </a:prstGeom>
          <a:noFill/>
        </p:spPr>
        <p:txBody>
          <a:bodyPr wrap="square" rtlCol="0">
            <a:spAutoFit/>
          </a:bodyPr>
          <a:lstStyle/>
          <a:p>
            <a:r>
              <a:rPr lang="en-US" sz="2800" b="1" dirty="0">
                <a:solidFill>
                  <a:schemeClr val="bg1"/>
                </a:solidFill>
              </a:rPr>
              <a:t>10%</a:t>
            </a:r>
          </a:p>
        </p:txBody>
      </p:sp>
      <p:sp>
        <p:nvSpPr>
          <p:cNvPr id="51" name="TextBox 50">
            <a:extLst>
              <a:ext uri="{FF2B5EF4-FFF2-40B4-BE49-F238E27FC236}">
                <a16:creationId xmlns:a16="http://schemas.microsoft.com/office/drawing/2014/main" id="{5E6B11F0-364F-58DC-F117-A06F0EBA3351}"/>
              </a:ext>
            </a:extLst>
          </p:cNvPr>
          <p:cNvSpPr txBox="1"/>
          <p:nvPr/>
        </p:nvSpPr>
        <p:spPr>
          <a:xfrm>
            <a:off x="2623581" y="4027785"/>
            <a:ext cx="1213354" cy="523220"/>
          </a:xfrm>
          <a:prstGeom prst="rect">
            <a:avLst/>
          </a:prstGeom>
          <a:noFill/>
        </p:spPr>
        <p:txBody>
          <a:bodyPr wrap="square" rtlCol="0">
            <a:spAutoFit/>
          </a:bodyPr>
          <a:lstStyle/>
          <a:p>
            <a:r>
              <a:rPr lang="en-US" sz="2800" dirty="0">
                <a:solidFill>
                  <a:schemeClr val="bg1"/>
                </a:solidFill>
              </a:rPr>
              <a:t>31%</a:t>
            </a:r>
          </a:p>
        </p:txBody>
      </p:sp>
      <p:sp>
        <p:nvSpPr>
          <p:cNvPr id="52" name="TextBox 51">
            <a:extLst>
              <a:ext uri="{FF2B5EF4-FFF2-40B4-BE49-F238E27FC236}">
                <a16:creationId xmlns:a16="http://schemas.microsoft.com/office/drawing/2014/main" id="{A60F79D4-C73D-06DE-9733-4510FDFA0D00}"/>
              </a:ext>
            </a:extLst>
          </p:cNvPr>
          <p:cNvSpPr txBox="1"/>
          <p:nvPr/>
        </p:nvSpPr>
        <p:spPr>
          <a:xfrm>
            <a:off x="930864" y="4984920"/>
            <a:ext cx="1213354" cy="523220"/>
          </a:xfrm>
          <a:prstGeom prst="rect">
            <a:avLst/>
          </a:prstGeom>
          <a:noFill/>
        </p:spPr>
        <p:txBody>
          <a:bodyPr wrap="square" rtlCol="0">
            <a:spAutoFit/>
          </a:bodyPr>
          <a:lstStyle/>
          <a:p>
            <a:r>
              <a:rPr lang="en-US" sz="2800" dirty="0">
                <a:solidFill>
                  <a:schemeClr val="bg1"/>
                </a:solidFill>
              </a:rPr>
              <a:t>0.5%</a:t>
            </a:r>
          </a:p>
        </p:txBody>
      </p:sp>
      <p:sp>
        <p:nvSpPr>
          <p:cNvPr id="53" name="TextBox 52">
            <a:extLst>
              <a:ext uri="{FF2B5EF4-FFF2-40B4-BE49-F238E27FC236}">
                <a16:creationId xmlns:a16="http://schemas.microsoft.com/office/drawing/2014/main" id="{DB938A54-68D0-7727-DC3A-2AD47EB3F2A6}"/>
              </a:ext>
            </a:extLst>
          </p:cNvPr>
          <p:cNvSpPr txBox="1"/>
          <p:nvPr/>
        </p:nvSpPr>
        <p:spPr>
          <a:xfrm>
            <a:off x="5104646" y="4060586"/>
            <a:ext cx="1213354" cy="523220"/>
          </a:xfrm>
          <a:prstGeom prst="rect">
            <a:avLst/>
          </a:prstGeom>
          <a:noFill/>
        </p:spPr>
        <p:txBody>
          <a:bodyPr wrap="square" rtlCol="0">
            <a:spAutoFit/>
          </a:bodyPr>
          <a:lstStyle/>
          <a:p>
            <a:r>
              <a:rPr lang="en-US" sz="2800" dirty="0">
                <a:solidFill>
                  <a:schemeClr val="bg1"/>
                </a:solidFill>
              </a:rPr>
              <a:t>7%</a:t>
            </a:r>
          </a:p>
        </p:txBody>
      </p:sp>
      <p:sp>
        <p:nvSpPr>
          <p:cNvPr id="54" name="TextBox 53">
            <a:extLst>
              <a:ext uri="{FF2B5EF4-FFF2-40B4-BE49-F238E27FC236}">
                <a16:creationId xmlns:a16="http://schemas.microsoft.com/office/drawing/2014/main" id="{E34F2BF3-0C45-D56D-DCEA-5567197FBB29}"/>
              </a:ext>
            </a:extLst>
          </p:cNvPr>
          <p:cNvSpPr txBox="1"/>
          <p:nvPr/>
        </p:nvSpPr>
        <p:spPr>
          <a:xfrm>
            <a:off x="4975707" y="4916660"/>
            <a:ext cx="1213354" cy="523220"/>
          </a:xfrm>
          <a:prstGeom prst="rect">
            <a:avLst/>
          </a:prstGeom>
          <a:noFill/>
        </p:spPr>
        <p:txBody>
          <a:bodyPr wrap="square" rtlCol="0">
            <a:spAutoFit/>
          </a:bodyPr>
          <a:lstStyle/>
          <a:p>
            <a:r>
              <a:rPr lang="en-US" sz="2800" b="1" dirty="0">
                <a:solidFill>
                  <a:schemeClr val="bg1"/>
                </a:solidFill>
              </a:rPr>
              <a:t>13%</a:t>
            </a:r>
          </a:p>
        </p:txBody>
      </p:sp>
      <p:sp>
        <p:nvSpPr>
          <p:cNvPr id="55" name="TextBox 54">
            <a:extLst>
              <a:ext uri="{FF2B5EF4-FFF2-40B4-BE49-F238E27FC236}">
                <a16:creationId xmlns:a16="http://schemas.microsoft.com/office/drawing/2014/main" id="{4617A080-F729-11CA-347C-CAC8F1F95DDD}"/>
              </a:ext>
            </a:extLst>
          </p:cNvPr>
          <p:cNvSpPr txBox="1"/>
          <p:nvPr/>
        </p:nvSpPr>
        <p:spPr>
          <a:xfrm>
            <a:off x="6591919" y="4045435"/>
            <a:ext cx="1213354" cy="523220"/>
          </a:xfrm>
          <a:prstGeom prst="rect">
            <a:avLst/>
          </a:prstGeom>
          <a:noFill/>
        </p:spPr>
        <p:txBody>
          <a:bodyPr wrap="square" rtlCol="0">
            <a:spAutoFit/>
          </a:bodyPr>
          <a:lstStyle/>
          <a:p>
            <a:r>
              <a:rPr lang="en-US" sz="2800" b="1" dirty="0">
                <a:solidFill>
                  <a:schemeClr val="bg1"/>
                </a:solidFill>
              </a:rPr>
              <a:t>44%</a:t>
            </a:r>
          </a:p>
        </p:txBody>
      </p:sp>
      <p:sp>
        <p:nvSpPr>
          <p:cNvPr id="56" name="TextBox 55">
            <a:extLst>
              <a:ext uri="{FF2B5EF4-FFF2-40B4-BE49-F238E27FC236}">
                <a16:creationId xmlns:a16="http://schemas.microsoft.com/office/drawing/2014/main" id="{2BE408F8-CB5A-B49D-DFB5-83EDE444267A}"/>
              </a:ext>
            </a:extLst>
          </p:cNvPr>
          <p:cNvSpPr txBox="1"/>
          <p:nvPr/>
        </p:nvSpPr>
        <p:spPr>
          <a:xfrm>
            <a:off x="6672013" y="4958614"/>
            <a:ext cx="1213354" cy="523220"/>
          </a:xfrm>
          <a:prstGeom prst="rect">
            <a:avLst/>
          </a:prstGeom>
          <a:noFill/>
        </p:spPr>
        <p:txBody>
          <a:bodyPr wrap="square" rtlCol="0">
            <a:spAutoFit/>
          </a:bodyPr>
          <a:lstStyle/>
          <a:p>
            <a:r>
              <a:rPr lang="en-US" sz="2800" dirty="0">
                <a:solidFill>
                  <a:schemeClr val="bg1"/>
                </a:solidFill>
              </a:rPr>
              <a:t>7%</a:t>
            </a:r>
          </a:p>
        </p:txBody>
      </p:sp>
      <p:sp>
        <p:nvSpPr>
          <p:cNvPr id="57" name="TextBox 56">
            <a:extLst>
              <a:ext uri="{FF2B5EF4-FFF2-40B4-BE49-F238E27FC236}">
                <a16:creationId xmlns:a16="http://schemas.microsoft.com/office/drawing/2014/main" id="{B1491026-94F1-C85F-C934-B0537F68EB00}"/>
              </a:ext>
            </a:extLst>
          </p:cNvPr>
          <p:cNvSpPr txBox="1"/>
          <p:nvPr/>
        </p:nvSpPr>
        <p:spPr>
          <a:xfrm>
            <a:off x="9056798" y="3985012"/>
            <a:ext cx="1213354" cy="523220"/>
          </a:xfrm>
          <a:prstGeom prst="rect">
            <a:avLst/>
          </a:prstGeom>
          <a:noFill/>
        </p:spPr>
        <p:txBody>
          <a:bodyPr wrap="square" rtlCol="0">
            <a:spAutoFit/>
          </a:bodyPr>
          <a:lstStyle/>
          <a:p>
            <a:r>
              <a:rPr lang="en-US" sz="2800" dirty="0">
                <a:solidFill>
                  <a:schemeClr val="bg1"/>
                </a:solidFill>
              </a:rPr>
              <a:t>7%</a:t>
            </a:r>
          </a:p>
        </p:txBody>
      </p:sp>
      <p:sp>
        <p:nvSpPr>
          <p:cNvPr id="58" name="TextBox 57">
            <a:extLst>
              <a:ext uri="{FF2B5EF4-FFF2-40B4-BE49-F238E27FC236}">
                <a16:creationId xmlns:a16="http://schemas.microsoft.com/office/drawing/2014/main" id="{20D5C663-CBFC-C6A4-4766-FB723620C116}"/>
              </a:ext>
            </a:extLst>
          </p:cNvPr>
          <p:cNvSpPr txBox="1"/>
          <p:nvPr/>
        </p:nvSpPr>
        <p:spPr>
          <a:xfrm>
            <a:off x="8958612" y="4984920"/>
            <a:ext cx="1213354" cy="523220"/>
          </a:xfrm>
          <a:prstGeom prst="rect">
            <a:avLst/>
          </a:prstGeom>
          <a:noFill/>
        </p:spPr>
        <p:txBody>
          <a:bodyPr wrap="square" rtlCol="0">
            <a:spAutoFit/>
          </a:bodyPr>
          <a:lstStyle/>
          <a:p>
            <a:r>
              <a:rPr lang="en-US" sz="2800" b="1" dirty="0">
                <a:solidFill>
                  <a:schemeClr val="bg1"/>
                </a:solidFill>
              </a:rPr>
              <a:t>23%</a:t>
            </a:r>
          </a:p>
        </p:txBody>
      </p:sp>
      <p:sp>
        <p:nvSpPr>
          <p:cNvPr id="59" name="TextBox 58">
            <a:extLst>
              <a:ext uri="{FF2B5EF4-FFF2-40B4-BE49-F238E27FC236}">
                <a16:creationId xmlns:a16="http://schemas.microsoft.com/office/drawing/2014/main" id="{3F8F7A16-CE89-3A8A-46E6-0D5E23D78582}"/>
              </a:ext>
            </a:extLst>
          </p:cNvPr>
          <p:cNvSpPr txBox="1"/>
          <p:nvPr/>
        </p:nvSpPr>
        <p:spPr>
          <a:xfrm>
            <a:off x="10648420" y="3979302"/>
            <a:ext cx="1213354" cy="523220"/>
          </a:xfrm>
          <a:prstGeom prst="rect">
            <a:avLst/>
          </a:prstGeom>
          <a:noFill/>
        </p:spPr>
        <p:txBody>
          <a:bodyPr wrap="square" rtlCol="0">
            <a:spAutoFit/>
          </a:bodyPr>
          <a:lstStyle/>
          <a:p>
            <a:r>
              <a:rPr lang="en-US" sz="2800" b="1" dirty="0">
                <a:solidFill>
                  <a:schemeClr val="bg1"/>
                </a:solidFill>
              </a:rPr>
              <a:t>22%</a:t>
            </a:r>
          </a:p>
        </p:txBody>
      </p:sp>
      <p:sp>
        <p:nvSpPr>
          <p:cNvPr id="60" name="TextBox 59">
            <a:extLst>
              <a:ext uri="{FF2B5EF4-FFF2-40B4-BE49-F238E27FC236}">
                <a16:creationId xmlns:a16="http://schemas.microsoft.com/office/drawing/2014/main" id="{E4599382-2385-ACF0-B0CC-BA48B5907123}"/>
              </a:ext>
            </a:extLst>
          </p:cNvPr>
          <p:cNvSpPr txBox="1"/>
          <p:nvPr/>
        </p:nvSpPr>
        <p:spPr>
          <a:xfrm>
            <a:off x="10715737" y="4953819"/>
            <a:ext cx="1213354" cy="523220"/>
          </a:xfrm>
          <a:prstGeom prst="rect">
            <a:avLst/>
          </a:prstGeom>
          <a:noFill/>
        </p:spPr>
        <p:txBody>
          <a:bodyPr wrap="square" rtlCol="0">
            <a:spAutoFit/>
          </a:bodyPr>
          <a:lstStyle/>
          <a:p>
            <a:r>
              <a:rPr lang="en-US" sz="2800" dirty="0">
                <a:solidFill>
                  <a:schemeClr val="bg1"/>
                </a:solidFill>
              </a:rPr>
              <a:t>5%</a:t>
            </a:r>
          </a:p>
        </p:txBody>
      </p:sp>
    </p:spTree>
    <p:extLst>
      <p:ext uri="{BB962C8B-B14F-4D97-AF65-F5344CB8AC3E}">
        <p14:creationId xmlns:p14="http://schemas.microsoft.com/office/powerpoint/2010/main" val="1461909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12DBF1-B61C-9608-7C72-002074CCD6D8}"/>
              </a:ext>
            </a:extLst>
          </p:cNvPr>
          <p:cNvSpPr>
            <a:spLocks noGrp="1"/>
          </p:cNvSpPr>
          <p:nvPr>
            <p:ph type="title"/>
          </p:nvPr>
        </p:nvSpPr>
        <p:spPr>
          <a:xfrm>
            <a:off x="1525301" y="529956"/>
            <a:ext cx="9141397" cy="830997"/>
          </a:xfrm>
        </p:spPr>
        <p:txBody>
          <a:bodyPr/>
          <a:lstStyle/>
          <a:p>
            <a:r>
              <a:rPr lang="en-US" sz="5400" dirty="0">
                <a:solidFill>
                  <a:schemeClr val="bg1"/>
                </a:solidFill>
              </a:rPr>
              <a:t>Conclusions</a:t>
            </a:r>
          </a:p>
        </p:txBody>
      </p:sp>
      <p:sp>
        <p:nvSpPr>
          <p:cNvPr id="6" name="Text Placeholder 5">
            <a:extLst>
              <a:ext uri="{FF2B5EF4-FFF2-40B4-BE49-F238E27FC236}">
                <a16:creationId xmlns:a16="http://schemas.microsoft.com/office/drawing/2014/main" id="{DAFDFC2B-407B-5765-2A69-8132F12164B9}"/>
              </a:ext>
            </a:extLst>
          </p:cNvPr>
          <p:cNvSpPr>
            <a:spLocks noGrp="1"/>
          </p:cNvSpPr>
          <p:nvPr>
            <p:ph type="body" sz="quarter" idx="12"/>
          </p:nvPr>
        </p:nvSpPr>
        <p:spPr>
          <a:xfrm>
            <a:off x="671330" y="1547650"/>
            <a:ext cx="10849338" cy="4667953"/>
          </a:xfrm>
        </p:spPr>
        <p:txBody>
          <a:bodyPr/>
          <a:lstStyle/>
          <a:p>
            <a:r>
              <a:rPr lang="en-CA" sz="2800" dirty="0">
                <a:solidFill>
                  <a:schemeClr val="bg1"/>
                </a:solidFill>
              </a:rPr>
              <a:t>Academic librarians define neutrality as being more about outward appearances than an actual state of being objective </a:t>
            </a:r>
          </a:p>
          <a:p>
            <a:endParaRPr lang="en-CA" sz="2800" dirty="0">
              <a:solidFill>
                <a:schemeClr val="bg1"/>
              </a:solidFill>
            </a:endParaRPr>
          </a:p>
          <a:p>
            <a:endParaRPr lang="en-CA" sz="2800" dirty="0">
              <a:solidFill>
                <a:schemeClr val="bg1"/>
              </a:solidFill>
            </a:endParaRPr>
          </a:p>
          <a:p>
            <a:r>
              <a:rPr lang="en-CA" sz="2800" dirty="0">
                <a:solidFill>
                  <a:schemeClr val="bg1"/>
                </a:solidFill>
              </a:rPr>
              <a:t>Neutrality is not the most highly valued principle by academic librarians</a:t>
            </a:r>
          </a:p>
          <a:p>
            <a:endParaRPr lang="en-CA" sz="2800" dirty="0">
              <a:solidFill>
                <a:schemeClr val="bg1"/>
              </a:solidFill>
              <a:highlight>
                <a:srgbClr val="FFFF00"/>
              </a:highlight>
            </a:endParaRPr>
          </a:p>
          <a:p>
            <a:endParaRPr lang="en-CA" sz="2800" dirty="0">
              <a:solidFill>
                <a:schemeClr val="bg1"/>
              </a:solidFill>
            </a:endParaRPr>
          </a:p>
          <a:p>
            <a:r>
              <a:rPr lang="en-CA" sz="2800" dirty="0">
                <a:solidFill>
                  <a:schemeClr val="bg1"/>
                </a:solidFill>
              </a:rPr>
              <a:t>Librarians are not neutral about applying principles of neutrality: on issues related to EDIA they tend to act in ways that they do not think are neutral</a:t>
            </a:r>
          </a:p>
          <a:p>
            <a:endParaRPr lang="en-CA" sz="2400" dirty="0">
              <a:solidFill>
                <a:schemeClr val="bg1"/>
              </a:solidFill>
            </a:endParaRPr>
          </a:p>
          <a:p>
            <a:endParaRPr lang="en-CA" sz="2400" dirty="0">
              <a:solidFill>
                <a:schemeClr val="bg1"/>
              </a:solidFill>
              <a:highlight>
                <a:srgbClr val="FFFF00"/>
              </a:highlight>
            </a:endParaRPr>
          </a:p>
          <a:p>
            <a:endParaRPr lang="en-CA" sz="2400" dirty="0">
              <a:solidFill>
                <a:schemeClr val="bg1"/>
              </a:solidFill>
              <a:highlight>
                <a:srgbClr val="FFFF00"/>
              </a:highlight>
            </a:endParaRPr>
          </a:p>
          <a:p>
            <a:endParaRPr lang="en-CA" sz="2400" dirty="0">
              <a:solidFill>
                <a:schemeClr val="bg1"/>
              </a:solidFill>
              <a:highlight>
                <a:srgbClr val="FFFF00"/>
              </a:highlight>
            </a:endParaRPr>
          </a:p>
          <a:p>
            <a:endParaRPr lang="en-US" dirty="0"/>
          </a:p>
        </p:txBody>
      </p:sp>
    </p:spTree>
    <p:extLst>
      <p:ext uri="{BB962C8B-B14F-4D97-AF65-F5344CB8AC3E}">
        <p14:creationId xmlns:p14="http://schemas.microsoft.com/office/powerpoint/2010/main" val="420495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0C161A-4690-A9A6-E690-41DFA05F8367}"/>
              </a:ext>
            </a:extLst>
          </p:cNvPr>
          <p:cNvSpPr>
            <a:spLocks noGrp="1"/>
          </p:cNvSpPr>
          <p:nvPr>
            <p:ph type="title"/>
          </p:nvPr>
        </p:nvSpPr>
        <p:spPr/>
        <p:txBody>
          <a:bodyPr/>
          <a:lstStyle/>
          <a:p>
            <a:r>
              <a:rPr lang="en-CA"/>
              <a:t>Next steps</a:t>
            </a:r>
          </a:p>
        </p:txBody>
      </p:sp>
      <p:sp>
        <p:nvSpPr>
          <p:cNvPr id="5" name="Text Placeholder 4">
            <a:extLst>
              <a:ext uri="{FF2B5EF4-FFF2-40B4-BE49-F238E27FC236}">
                <a16:creationId xmlns:a16="http://schemas.microsoft.com/office/drawing/2014/main" id="{7F41C4A2-802F-8742-CA3F-431D70C68361}"/>
              </a:ext>
            </a:extLst>
          </p:cNvPr>
          <p:cNvSpPr>
            <a:spLocks noGrp="1"/>
          </p:cNvSpPr>
          <p:nvPr>
            <p:ph type="body" sz="quarter" idx="11"/>
          </p:nvPr>
        </p:nvSpPr>
        <p:spPr/>
        <p:txBody>
          <a:bodyPr/>
          <a:lstStyle/>
          <a:p>
            <a:r>
              <a:rPr lang="en-CA" sz="2400" dirty="0"/>
              <a:t>Analysis of free text question responses</a:t>
            </a:r>
          </a:p>
          <a:p>
            <a:r>
              <a:rPr lang="en-CA" sz="2400" dirty="0"/>
              <a:t>Compare demographics </a:t>
            </a:r>
          </a:p>
          <a:p>
            <a:r>
              <a:rPr lang="en-CA" sz="2400" dirty="0"/>
              <a:t>Deeper statistical analysis  - are these results statistically significant?</a:t>
            </a:r>
          </a:p>
          <a:p>
            <a:r>
              <a:rPr lang="en-CA" sz="2400" dirty="0"/>
              <a:t>Write up for publication </a:t>
            </a:r>
          </a:p>
          <a:p>
            <a:endParaRPr lang="en-CA" sz="2400" dirty="0"/>
          </a:p>
          <a:p>
            <a:endParaRPr lang="en-CA" sz="2400" dirty="0"/>
          </a:p>
          <a:p>
            <a:endParaRPr lang="en-CA" sz="2400" dirty="0"/>
          </a:p>
          <a:p>
            <a:r>
              <a:rPr lang="en-CA" sz="2000" b="0" dirty="0"/>
              <a:t>Eventually… </a:t>
            </a:r>
          </a:p>
          <a:p>
            <a:pPr algn="r"/>
            <a:r>
              <a:rPr lang="en-CA" sz="2000" b="0" dirty="0"/>
              <a:t>repeat with a broader sample size?</a:t>
            </a:r>
          </a:p>
        </p:txBody>
      </p:sp>
    </p:spTree>
    <p:extLst>
      <p:ext uri="{BB962C8B-B14F-4D97-AF65-F5344CB8AC3E}">
        <p14:creationId xmlns:p14="http://schemas.microsoft.com/office/powerpoint/2010/main" val="138065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762000" y="715961"/>
            <a:ext cx="6477000" cy="1189038"/>
          </a:xfrm>
        </p:spPr>
        <p:txBody>
          <a:bodyPr/>
          <a:lstStyle/>
          <a:p>
            <a:r>
              <a:rPr lang="en-US"/>
              <a:t>Research Questions</a:t>
            </a: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762000" y="1905000"/>
            <a:ext cx="6477000" cy="3276600"/>
          </a:xfrm>
        </p:spPr>
        <p:txBody>
          <a:bodyPr/>
          <a:lstStyle/>
          <a:p>
            <a:pPr marL="0" lvl="1" indent="0">
              <a:spcBef>
                <a:spcPts val="1800"/>
              </a:spcBef>
              <a:buNone/>
            </a:pPr>
            <a:r>
              <a:rPr lang="en-CA" sz="3200"/>
              <a:t>How is neutrality defined by academic librarians?</a:t>
            </a:r>
          </a:p>
          <a:p>
            <a:pPr marL="0" lvl="1" indent="0">
              <a:spcBef>
                <a:spcPts val="1800"/>
              </a:spcBef>
              <a:buNone/>
            </a:pPr>
            <a:r>
              <a:rPr lang="en-CA" sz="3200"/>
              <a:t>Do academic librarians value neutrality as a professional value?</a:t>
            </a:r>
          </a:p>
          <a:p>
            <a:pPr marL="0" lvl="1" indent="0">
              <a:spcBef>
                <a:spcPts val="1800"/>
              </a:spcBef>
              <a:buNone/>
            </a:pPr>
            <a:r>
              <a:rPr lang="en-CA" sz="3200"/>
              <a:t>How are academic librarians practicing neutrality in the workplace?</a:t>
            </a:r>
          </a:p>
          <a:p>
            <a:pPr lvl="1"/>
            <a:endParaRPr lang="en-US" altLang="en-US"/>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a:xfrm>
            <a:off x="1525301" y="1995467"/>
            <a:ext cx="9141397" cy="615553"/>
          </a:xfrm>
        </p:spPr>
        <p:txBody>
          <a:bodyPr/>
          <a:lstStyle/>
          <a:p>
            <a:r>
              <a:rPr lang="en-US"/>
              <a:t>Questions </a:t>
            </a:r>
            <a:r>
              <a:rPr lang="en-US">
                <a:solidFill>
                  <a:schemeClr val="accent6">
                    <a:lumMod val="60000"/>
                    <a:lumOff val="40000"/>
                  </a:schemeClr>
                </a:solidFill>
              </a:rPr>
              <a:t>&amp;</a:t>
            </a:r>
            <a:r>
              <a:rPr lang="en-US"/>
              <a:t> Comments </a:t>
            </a:r>
            <a:r>
              <a:rPr lang="en-US">
                <a:solidFill>
                  <a:schemeClr val="accent6">
                    <a:lumMod val="60000"/>
                    <a:lumOff val="40000"/>
                  </a:schemeClr>
                </a:solidFill>
              </a:rPr>
              <a:t>&amp;</a:t>
            </a:r>
            <a:r>
              <a:rPr lang="en-US"/>
              <a:t> Suggestions</a:t>
            </a:r>
          </a:p>
        </p:txBody>
      </p:sp>
      <p:sp>
        <p:nvSpPr>
          <p:cNvPr id="7" name="Text Placeholder 6">
            <a:extLst>
              <a:ext uri="{FF2B5EF4-FFF2-40B4-BE49-F238E27FC236}">
                <a16:creationId xmlns:a16="http://schemas.microsoft.com/office/drawing/2014/main" id="{C3BC92DE-1779-4A44-AED9-0261C2497DD9}"/>
              </a:ext>
            </a:extLst>
          </p:cNvPr>
          <p:cNvSpPr>
            <a:spLocks noGrp="1"/>
          </p:cNvSpPr>
          <p:nvPr>
            <p:ph type="body" sz="quarter" idx="12"/>
          </p:nvPr>
        </p:nvSpPr>
        <p:spPr>
          <a:xfrm>
            <a:off x="2196307" y="3260705"/>
            <a:ext cx="7799387" cy="1534757"/>
          </a:xfrm>
        </p:spPr>
        <p:txBody>
          <a:bodyPr/>
          <a:lstStyle/>
          <a:p>
            <a:r>
              <a:rPr lang="en-US" altLang="en-US" sz="2400" dirty="0"/>
              <a:t>emily.jaeger-mcenroe@mcgill.ca</a:t>
            </a:r>
          </a:p>
          <a:p>
            <a:endParaRPr lang="en-US" dirty="0"/>
          </a:p>
        </p:txBody>
      </p:sp>
    </p:spTree>
    <p:extLst>
      <p:ext uri="{BB962C8B-B14F-4D97-AF65-F5344CB8AC3E}">
        <p14:creationId xmlns:p14="http://schemas.microsoft.com/office/powerpoint/2010/main" val="57671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a:xfrm>
            <a:off x="5199742" y="139003"/>
            <a:ext cx="6477000" cy="1189037"/>
          </a:xfrm>
        </p:spPr>
        <p:txBody>
          <a:bodyPr/>
          <a:lstStyle/>
          <a:p>
            <a:r>
              <a:rPr lang="en-US" dirty="0"/>
              <a:t>Sampled population</a:t>
            </a:r>
            <a:br>
              <a:rPr lang="en-US"/>
            </a:br>
            <a:endParaRPr lang="en-US"/>
          </a:p>
        </p:txBody>
      </p:sp>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a:xfrm>
            <a:off x="5199743" y="2280621"/>
            <a:ext cx="6477000" cy="4222727"/>
          </a:xfrm>
        </p:spPr>
        <p:txBody>
          <a:bodyPr vert="horz" lIns="91440" tIns="45720" rIns="91440" bIns="45720" numCol="2" rtlCol="0" anchor="t">
            <a:normAutofit fontScale="92500" lnSpcReduction="20000"/>
          </a:bodyPr>
          <a:lstStyle/>
          <a:p>
            <a:pPr marL="457200" lvl="2">
              <a:lnSpc>
                <a:spcPct val="120000"/>
              </a:lnSpc>
            </a:pPr>
            <a:r>
              <a:rPr lang="en-CA" sz="1500" dirty="0"/>
              <a:t>University of Alberta</a:t>
            </a:r>
          </a:p>
          <a:p>
            <a:pPr marL="457200" lvl="2">
              <a:lnSpc>
                <a:spcPct val="120000"/>
              </a:lnSpc>
            </a:pPr>
            <a:r>
              <a:rPr lang="en-CA" sz="1500" dirty="0"/>
              <a:t>University of British Columbia</a:t>
            </a:r>
          </a:p>
          <a:p>
            <a:pPr marL="457200" lvl="2">
              <a:lnSpc>
                <a:spcPct val="120000"/>
              </a:lnSpc>
            </a:pPr>
            <a:r>
              <a:rPr lang="en-CA" sz="1500" dirty="0"/>
              <a:t>University of Calgary</a:t>
            </a:r>
          </a:p>
          <a:p>
            <a:pPr marL="457200" lvl="2">
              <a:lnSpc>
                <a:spcPct val="120000"/>
              </a:lnSpc>
            </a:pPr>
            <a:r>
              <a:rPr lang="en-CA" sz="1500" dirty="0"/>
              <a:t>University of Manitoba</a:t>
            </a:r>
          </a:p>
          <a:p>
            <a:pPr marL="457200" lvl="2">
              <a:lnSpc>
                <a:spcPct val="120000"/>
              </a:lnSpc>
            </a:pPr>
            <a:r>
              <a:rPr lang="en-CA" sz="1500" dirty="0"/>
              <a:t>University of Regina</a:t>
            </a:r>
          </a:p>
          <a:p>
            <a:pPr marL="457200" lvl="2">
              <a:lnSpc>
                <a:spcPct val="120000"/>
              </a:lnSpc>
            </a:pPr>
            <a:r>
              <a:rPr lang="en-CA" sz="1500" dirty="0"/>
              <a:t>University of Saskatchewan</a:t>
            </a:r>
          </a:p>
          <a:p>
            <a:pPr marL="457200" lvl="2">
              <a:lnSpc>
                <a:spcPct val="120000"/>
              </a:lnSpc>
            </a:pPr>
            <a:r>
              <a:rPr lang="en-CA" sz="1500" dirty="0"/>
              <a:t>Simon Fraser University</a:t>
            </a:r>
          </a:p>
          <a:p>
            <a:pPr marL="457200" lvl="2">
              <a:lnSpc>
                <a:spcPct val="120000"/>
              </a:lnSpc>
            </a:pPr>
            <a:r>
              <a:rPr lang="en-CA" sz="1500" dirty="0"/>
              <a:t>University of Victoria</a:t>
            </a:r>
          </a:p>
          <a:p>
            <a:pPr marL="457200" lvl="2">
              <a:lnSpc>
                <a:spcPct val="120000"/>
              </a:lnSpc>
            </a:pPr>
            <a:r>
              <a:rPr lang="en-CA" sz="1500" dirty="0"/>
              <a:t>Brock University</a:t>
            </a:r>
          </a:p>
          <a:p>
            <a:pPr marL="457200" lvl="2">
              <a:lnSpc>
                <a:spcPct val="120000"/>
              </a:lnSpc>
            </a:pPr>
            <a:r>
              <a:rPr lang="en-CA" sz="1500" dirty="0"/>
              <a:t>Carleton University</a:t>
            </a:r>
          </a:p>
          <a:p>
            <a:pPr marL="457200" lvl="2">
              <a:lnSpc>
                <a:spcPct val="120000"/>
              </a:lnSpc>
            </a:pPr>
            <a:r>
              <a:rPr lang="en-CA" sz="1500" dirty="0"/>
              <a:t>University of Guelph</a:t>
            </a:r>
          </a:p>
          <a:p>
            <a:pPr marL="457200" lvl="2">
              <a:lnSpc>
                <a:spcPct val="120000"/>
              </a:lnSpc>
            </a:pPr>
            <a:r>
              <a:rPr lang="en-CA" sz="1500" dirty="0"/>
              <a:t>McMaster University</a:t>
            </a:r>
          </a:p>
          <a:p>
            <a:pPr marL="457200" lvl="2">
              <a:lnSpc>
                <a:spcPct val="120000"/>
              </a:lnSpc>
            </a:pPr>
            <a:r>
              <a:rPr lang="en-CA" sz="1500" dirty="0"/>
              <a:t>University of Ottawa</a:t>
            </a:r>
          </a:p>
          <a:p>
            <a:pPr marL="457200" lvl="2">
              <a:lnSpc>
                <a:spcPct val="120000"/>
              </a:lnSpc>
            </a:pPr>
            <a:r>
              <a:rPr lang="en-CA" sz="1500" dirty="0"/>
              <a:t>Queen’s University</a:t>
            </a:r>
          </a:p>
          <a:p>
            <a:pPr marL="457200" lvl="2">
              <a:lnSpc>
                <a:spcPct val="120000"/>
              </a:lnSpc>
            </a:pPr>
            <a:r>
              <a:rPr lang="en-CA" sz="1500" dirty="0"/>
              <a:t>Toronto Metropolitan University</a:t>
            </a:r>
          </a:p>
          <a:p>
            <a:pPr marL="457200" lvl="2">
              <a:lnSpc>
                <a:spcPct val="120000"/>
              </a:lnSpc>
            </a:pPr>
            <a:r>
              <a:rPr lang="en-CA" sz="1500" dirty="0"/>
              <a:t>University of Toronto</a:t>
            </a:r>
          </a:p>
          <a:p>
            <a:pPr marL="457200" lvl="2">
              <a:lnSpc>
                <a:spcPct val="120000"/>
              </a:lnSpc>
            </a:pPr>
            <a:r>
              <a:rPr lang="en-CA" sz="1500" dirty="0"/>
              <a:t>University of Waterloo</a:t>
            </a:r>
          </a:p>
          <a:p>
            <a:pPr marL="457200" lvl="2">
              <a:lnSpc>
                <a:spcPct val="120000"/>
              </a:lnSpc>
            </a:pPr>
            <a:r>
              <a:rPr lang="en-CA" sz="1500" dirty="0"/>
              <a:t>Western University</a:t>
            </a:r>
          </a:p>
          <a:p>
            <a:pPr marL="457200" lvl="2">
              <a:lnSpc>
                <a:spcPct val="120000"/>
              </a:lnSpc>
            </a:pPr>
            <a:r>
              <a:rPr lang="en-CA" sz="1500" dirty="0"/>
              <a:t>University of Windsor</a:t>
            </a:r>
          </a:p>
          <a:p>
            <a:pPr marL="457200" lvl="2">
              <a:lnSpc>
                <a:spcPct val="120000"/>
              </a:lnSpc>
            </a:pPr>
            <a:r>
              <a:rPr lang="en-CA" sz="1500" dirty="0"/>
              <a:t>York University</a:t>
            </a:r>
          </a:p>
          <a:p>
            <a:pPr marL="457200" lvl="2">
              <a:lnSpc>
                <a:spcPct val="120000"/>
              </a:lnSpc>
            </a:pPr>
            <a:r>
              <a:rPr lang="en-CA" sz="1500" dirty="0"/>
              <a:t>Concordia University</a:t>
            </a:r>
          </a:p>
          <a:p>
            <a:pPr marL="457200" lvl="2">
              <a:lnSpc>
                <a:spcPct val="120000"/>
              </a:lnSpc>
            </a:pPr>
            <a:r>
              <a:rPr lang="en-CA" sz="1500" dirty="0"/>
              <a:t>Université Laval</a:t>
            </a:r>
          </a:p>
          <a:p>
            <a:pPr marL="457200" lvl="2">
              <a:lnSpc>
                <a:spcPct val="120000"/>
              </a:lnSpc>
            </a:pPr>
            <a:r>
              <a:rPr lang="en-CA" sz="1500" dirty="0"/>
              <a:t>McGill University</a:t>
            </a:r>
          </a:p>
          <a:p>
            <a:pPr marL="457200" lvl="2">
              <a:lnSpc>
                <a:spcPct val="120000"/>
              </a:lnSpc>
            </a:pPr>
            <a:r>
              <a:rPr lang="en-CA" sz="1500" dirty="0"/>
              <a:t>Université de Montréal</a:t>
            </a:r>
          </a:p>
          <a:p>
            <a:pPr marL="457200" lvl="2">
              <a:lnSpc>
                <a:spcPct val="120000"/>
              </a:lnSpc>
            </a:pPr>
            <a:r>
              <a:rPr lang="fr-FR" sz="1500" dirty="0"/>
              <a:t>Université du Québec à Montréal</a:t>
            </a:r>
          </a:p>
          <a:p>
            <a:pPr marL="457200" lvl="2">
              <a:lnSpc>
                <a:spcPct val="120000"/>
              </a:lnSpc>
            </a:pPr>
            <a:r>
              <a:rPr lang="en-CA" sz="1500" dirty="0"/>
              <a:t>Université de Sherbrooke</a:t>
            </a:r>
          </a:p>
          <a:p>
            <a:pPr marL="457200" lvl="2">
              <a:lnSpc>
                <a:spcPct val="120000"/>
              </a:lnSpc>
            </a:pPr>
            <a:r>
              <a:rPr lang="en-CA" sz="1500" dirty="0"/>
              <a:t>Dalhousie University</a:t>
            </a:r>
          </a:p>
          <a:p>
            <a:pPr marL="457200" lvl="2">
              <a:lnSpc>
                <a:spcPct val="120000"/>
              </a:lnSpc>
            </a:pPr>
            <a:r>
              <a:rPr lang="en-CA" sz="1500" dirty="0"/>
              <a:t>Memorial University of Newfoundland</a:t>
            </a:r>
          </a:p>
          <a:p>
            <a:pPr marL="457200" lvl="2">
              <a:lnSpc>
                <a:spcPct val="120000"/>
              </a:lnSpc>
            </a:pPr>
            <a:r>
              <a:rPr lang="en-CA" sz="1500" dirty="0"/>
              <a:t>University of New </a:t>
            </a:r>
            <a:r>
              <a:rPr lang="en-CA" sz="1400" dirty="0"/>
              <a:t>Brunswick</a:t>
            </a:r>
          </a:p>
        </p:txBody>
      </p:sp>
      <p:sp>
        <p:nvSpPr>
          <p:cNvPr id="4" name="Text Placeholder 2">
            <a:extLst>
              <a:ext uri="{FF2B5EF4-FFF2-40B4-BE49-F238E27FC236}">
                <a16:creationId xmlns:a16="http://schemas.microsoft.com/office/drawing/2014/main" id="{593D9849-4D54-117F-05F8-471C11B271AD}"/>
              </a:ext>
            </a:extLst>
          </p:cNvPr>
          <p:cNvSpPr txBox="1">
            <a:spLocks/>
          </p:cNvSpPr>
          <p:nvPr/>
        </p:nvSpPr>
        <p:spPr>
          <a:xfrm>
            <a:off x="5199742" y="862613"/>
            <a:ext cx="6477000" cy="1784653"/>
          </a:xfrm>
          <a:prstGeom prst="rect">
            <a:avLst/>
          </a:prstGeom>
        </p:spPr>
        <p:txBody>
          <a:bodyPr vert="horz" lIns="91440" tIns="45720" rIns="91440" bIns="45720" numCol="1"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bg1"/>
                </a:solidFill>
                <a:latin typeface="+mn-lt"/>
                <a:ea typeface="+mn-ea"/>
                <a:cs typeface="+mn-cs"/>
              </a:defRPr>
            </a:lvl1pPr>
            <a:lvl2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228600" fontAlgn="auto">
              <a:spcAft>
                <a:spcPts val="0"/>
              </a:spcAft>
            </a:pPr>
            <a:r>
              <a:rPr lang="en-CA" sz="1800" dirty="0"/>
              <a:t>Canadian Association of Professional Academic Librarians (CAPAL/ACBES) listserv</a:t>
            </a:r>
          </a:p>
          <a:p>
            <a:pPr marL="0" lvl="2" indent="228600" fontAlgn="auto">
              <a:spcAft>
                <a:spcPts val="0"/>
              </a:spcAft>
            </a:pPr>
            <a:endParaRPr lang="en-CA" sz="1800" dirty="0"/>
          </a:p>
          <a:p>
            <a:pPr marL="0" lvl="2" indent="228600" fontAlgn="auto">
              <a:spcAft>
                <a:spcPts val="0"/>
              </a:spcAft>
            </a:pPr>
            <a:r>
              <a:rPr lang="en-CA" sz="1800" dirty="0"/>
              <a:t>Canadian Association of Research Libraries (CARL) member institutions</a:t>
            </a:r>
            <a:endParaRPr lang="en-US" sz="1800" dirty="0"/>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2AD8E-4C7C-4A1B-89B1-9A0997F4F30E}"/>
              </a:ext>
            </a:extLst>
          </p:cNvPr>
          <p:cNvSpPr>
            <a:spLocks noGrp="1"/>
          </p:cNvSpPr>
          <p:nvPr>
            <p:ph type="title"/>
          </p:nvPr>
        </p:nvSpPr>
        <p:spPr>
          <a:xfrm>
            <a:off x="762000" y="715961"/>
            <a:ext cx="6477000" cy="1189038"/>
          </a:xfrm>
        </p:spPr>
        <p:txBody>
          <a:bodyPr/>
          <a:lstStyle/>
          <a:p>
            <a:r>
              <a:rPr lang="en-US"/>
              <a:t>Survey response</a:t>
            </a:r>
          </a:p>
        </p:txBody>
      </p:sp>
      <p:sp>
        <p:nvSpPr>
          <p:cNvPr id="2" name="Text Placeholder 1">
            <a:extLst>
              <a:ext uri="{FF2B5EF4-FFF2-40B4-BE49-F238E27FC236}">
                <a16:creationId xmlns:a16="http://schemas.microsoft.com/office/drawing/2014/main" id="{25A8ACB1-6D36-496B-91DD-D1C3128C1C73}"/>
              </a:ext>
            </a:extLst>
          </p:cNvPr>
          <p:cNvSpPr>
            <a:spLocks noGrp="1"/>
          </p:cNvSpPr>
          <p:nvPr>
            <p:ph type="body" sz="quarter" idx="11"/>
          </p:nvPr>
        </p:nvSpPr>
        <p:spPr>
          <a:xfrm>
            <a:off x="762000" y="1905000"/>
            <a:ext cx="6477000" cy="3276600"/>
          </a:xfrm>
        </p:spPr>
        <p:txBody>
          <a:bodyPr/>
          <a:lstStyle/>
          <a:p>
            <a:pPr marL="285750" indent="-285750">
              <a:lnSpc>
                <a:spcPct val="150000"/>
              </a:lnSpc>
              <a:buFont typeface="Arial" panose="020B0604020202020204" pitchFamily="34" charset="0"/>
              <a:buChar char="•"/>
            </a:pPr>
            <a:r>
              <a:rPr lang="en-US" altLang="en-US" sz="2400" dirty="0"/>
              <a:t>Active from November 16, 2023 to January 22, 2024</a:t>
            </a:r>
          </a:p>
          <a:p>
            <a:pPr marL="285750" indent="-285750">
              <a:lnSpc>
                <a:spcPct val="150000"/>
              </a:lnSpc>
              <a:buFont typeface="Arial" panose="020B0604020202020204" pitchFamily="34" charset="0"/>
              <a:buChar char="•"/>
            </a:pPr>
            <a:r>
              <a:rPr lang="en-US" altLang="en-US" sz="2400" dirty="0"/>
              <a:t>298 reposes </a:t>
            </a:r>
          </a:p>
          <a:p>
            <a:pPr lvl="2">
              <a:lnSpc>
                <a:spcPct val="150000"/>
              </a:lnSpc>
            </a:pPr>
            <a:r>
              <a:rPr lang="en-US" sz="2800" b="1" dirty="0">
                <a:solidFill>
                  <a:schemeClr val="accent1"/>
                </a:solidFill>
              </a:rPr>
              <a:t>179 full</a:t>
            </a:r>
          </a:p>
          <a:p>
            <a:pPr lvl="2">
              <a:lnSpc>
                <a:spcPct val="150000"/>
              </a:lnSpc>
            </a:pPr>
            <a:r>
              <a:rPr lang="en-US" sz="2800" dirty="0"/>
              <a:t>119 partial</a:t>
            </a:r>
          </a:p>
          <a:p>
            <a:pPr marL="285750" indent="-285750">
              <a:lnSpc>
                <a:spcPct val="150000"/>
              </a:lnSpc>
              <a:buFont typeface="Arial" panose="020B0604020202020204" pitchFamily="34" charset="0"/>
              <a:buChar char="•"/>
            </a:pPr>
            <a:r>
              <a:rPr lang="en-US" sz="2400" dirty="0"/>
              <a:t>Only full responses were analyzed  </a:t>
            </a:r>
          </a:p>
          <a:p>
            <a:endParaRPr lang="en-US" dirty="0"/>
          </a:p>
        </p:txBody>
      </p:sp>
    </p:spTree>
    <p:extLst>
      <p:ext uri="{BB962C8B-B14F-4D97-AF65-F5344CB8AC3E}">
        <p14:creationId xmlns:p14="http://schemas.microsoft.com/office/powerpoint/2010/main" val="143066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12DBF1-B61C-9608-7C72-002074CCD6D8}"/>
              </a:ext>
            </a:extLst>
          </p:cNvPr>
          <p:cNvSpPr>
            <a:spLocks noGrp="1"/>
          </p:cNvSpPr>
          <p:nvPr>
            <p:ph type="title"/>
          </p:nvPr>
        </p:nvSpPr>
        <p:spPr>
          <a:xfrm>
            <a:off x="1525301" y="1780023"/>
            <a:ext cx="9141397" cy="830997"/>
          </a:xfrm>
        </p:spPr>
        <p:txBody>
          <a:bodyPr/>
          <a:lstStyle/>
          <a:p>
            <a:r>
              <a:rPr lang="en-US" sz="5400">
                <a:solidFill>
                  <a:schemeClr val="bg1"/>
                </a:solidFill>
              </a:rPr>
              <a:t>Defining Neutrality</a:t>
            </a:r>
          </a:p>
        </p:txBody>
      </p:sp>
      <p:sp>
        <p:nvSpPr>
          <p:cNvPr id="6" name="Text Placeholder 5">
            <a:extLst>
              <a:ext uri="{FF2B5EF4-FFF2-40B4-BE49-F238E27FC236}">
                <a16:creationId xmlns:a16="http://schemas.microsoft.com/office/drawing/2014/main" id="{DAFDFC2B-407B-5765-2A69-8132F12164B9}"/>
              </a:ext>
            </a:extLst>
          </p:cNvPr>
          <p:cNvSpPr>
            <a:spLocks noGrp="1"/>
          </p:cNvSpPr>
          <p:nvPr>
            <p:ph type="body" sz="quarter" idx="12"/>
          </p:nvPr>
        </p:nvSpPr>
        <p:spPr/>
        <p:txBody>
          <a:bodyPr/>
          <a:lstStyle/>
          <a:p>
            <a:r>
              <a:rPr lang="en-CA" sz="2400" dirty="0">
                <a:solidFill>
                  <a:schemeClr val="bg1"/>
                </a:solidFill>
              </a:rPr>
              <a:t>How is neutrality defined by academic librarians?</a:t>
            </a:r>
          </a:p>
          <a:p>
            <a:endParaRPr lang="en-US"/>
          </a:p>
        </p:txBody>
      </p:sp>
    </p:spTree>
    <p:extLst>
      <p:ext uri="{BB962C8B-B14F-4D97-AF65-F5344CB8AC3E}">
        <p14:creationId xmlns:p14="http://schemas.microsoft.com/office/powerpoint/2010/main" val="419950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7C1207-5CA7-CF66-4927-7EDA9BA71E6E}"/>
              </a:ext>
            </a:extLst>
          </p:cNvPr>
          <p:cNvSpPr>
            <a:spLocks noGrp="1"/>
          </p:cNvSpPr>
          <p:nvPr>
            <p:ph type="title"/>
          </p:nvPr>
        </p:nvSpPr>
        <p:spPr>
          <a:xfrm>
            <a:off x="1578940" y="6106671"/>
            <a:ext cx="10591800" cy="646332"/>
          </a:xfrm>
        </p:spPr>
        <p:txBody>
          <a:bodyPr/>
          <a:lstStyle/>
          <a:p>
            <a:pPr algn="r"/>
            <a:r>
              <a:rPr lang="en-CA" dirty="0">
                <a:solidFill>
                  <a:schemeClr val="tx1"/>
                </a:solidFill>
              </a:rPr>
              <a:t>Defining Neutrality </a:t>
            </a:r>
          </a:p>
        </p:txBody>
      </p:sp>
      <p:graphicFrame>
        <p:nvGraphicFramePr>
          <p:cNvPr id="4" name="Chart 3">
            <a:extLst>
              <a:ext uri="{FF2B5EF4-FFF2-40B4-BE49-F238E27FC236}">
                <a16:creationId xmlns:a16="http://schemas.microsoft.com/office/drawing/2014/main" id="{0D76896E-8EA0-1823-9124-1AA9CCE39785}"/>
              </a:ext>
            </a:extLst>
          </p:cNvPr>
          <p:cNvGraphicFramePr>
            <a:graphicFrameLocks/>
          </p:cNvGraphicFramePr>
          <p:nvPr>
            <p:extLst>
              <p:ext uri="{D42A27DB-BD31-4B8C-83A1-F6EECF244321}">
                <p14:modId xmlns:p14="http://schemas.microsoft.com/office/powerpoint/2010/main" val="2384811939"/>
              </p:ext>
            </p:extLst>
          </p:nvPr>
        </p:nvGraphicFramePr>
        <p:xfrm>
          <a:off x="1127488" y="369876"/>
          <a:ext cx="10298546" cy="54494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0BF6B74F-AE47-D054-3DAE-B7939E614B3A}"/>
              </a:ext>
            </a:extLst>
          </p:cNvPr>
          <p:cNvGraphicFramePr>
            <a:graphicFrameLocks/>
          </p:cNvGraphicFramePr>
          <p:nvPr>
            <p:extLst>
              <p:ext uri="{D42A27DB-BD31-4B8C-83A1-F6EECF244321}">
                <p14:modId xmlns:p14="http://schemas.microsoft.com/office/powerpoint/2010/main" val="1538149415"/>
              </p:ext>
            </p:extLst>
          </p:nvPr>
        </p:nvGraphicFramePr>
        <p:xfrm>
          <a:off x="10020557" y="853942"/>
          <a:ext cx="1655864" cy="384925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2B8261-A25A-6595-9833-D5475FBD37EC}"/>
              </a:ext>
            </a:extLst>
          </p:cNvPr>
          <p:cNvSpPr txBox="1"/>
          <p:nvPr/>
        </p:nvSpPr>
        <p:spPr>
          <a:xfrm>
            <a:off x="9814792" y="823226"/>
            <a:ext cx="1736436" cy="461665"/>
          </a:xfrm>
          <a:prstGeom prst="rect">
            <a:avLst/>
          </a:prstGeom>
          <a:noFill/>
        </p:spPr>
        <p:txBody>
          <a:bodyPr wrap="square" rtlCol="0">
            <a:spAutoFit/>
          </a:bodyPr>
          <a:lstStyle/>
          <a:p>
            <a:pPr algn="ctr">
              <a:defRPr sz="1400" b="0" i="0" u="none" strike="noStrike" kern="1200" baseline="0">
                <a:solidFill>
                  <a:prstClr val="black"/>
                </a:solidFill>
                <a:latin typeface="+mn-lt"/>
                <a:ea typeface="+mn-ea"/>
                <a:cs typeface="+mn-cs"/>
              </a:defRPr>
            </a:pPr>
            <a:r>
              <a:rPr lang="en-CA" sz="1200" dirty="0">
                <a:solidFill>
                  <a:schemeClr val="bg1"/>
                </a:solidFill>
                <a:latin typeface="+mn-lt"/>
              </a:rPr>
              <a:t>Neither agree nor disagree</a:t>
            </a:r>
          </a:p>
        </p:txBody>
      </p:sp>
      <p:sp>
        <p:nvSpPr>
          <p:cNvPr id="2" name="TextBox 1">
            <a:extLst>
              <a:ext uri="{FF2B5EF4-FFF2-40B4-BE49-F238E27FC236}">
                <a16:creationId xmlns:a16="http://schemas.microsoft.com/office/drawing/2014/main" id="{0AD33231-257E-171E-630C-06BBD82BD12A}"/>
              </a:ext>
            </a:extLst>
          </p:cNvPr>
          <p:cNvSpPr txBox="1"/>
          <p:nvPr/>
        </p:nvSpPr>
        <p:spPr>
          <a:xfrm>
            <a:off x="243706" y="1260648"/>
            <a:ext cx="4178166" cy="71238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bg1"/>
                </a:solidFill>
                <a:latin typeface="Arial" panose="020B0604020202020204" pitchFamily="34" charset="0"/>
                <a:cs typeface="Arial" panose="020B0604020202020204" pitchFamily="34" charset="0"/>
              </a:rPr>
              <a:t>Not taking sides on an issue </a:t>
            </a:r>
          </a:p>
        </p:txBody>
      </p:sp>
      <p:sp>
        <p:nvSpPr>
          <p:cNvPr id="3" name="TextBox 1">
            <a:extLst>
              <a:ext uri="{FF2B5EF4-FFF2-40B4-BE49-F238E27FC236}">
                <a16:creationId xmlns:a16="http://schemas.microsoft.com/office/drawing/2014/main" id="{A6F315CF-2278-F73E-F7E8-0D1D1F6EF6BC}"/>
              </a:ext>
            </a:extLst>
          </p:cNvPr>
          <p:cNvSpPr txBox="1"/>
          <p:nvPr/>
        </p:nvSpPr>
        <p:spPr>
          <a:xfrm>
            <a:off x="243706" y="2140478"/>
            <a:ext cx="3987209" cy="68048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bg1"/>
                </a:solidFill>
                <a:latin typeface="Arial" panose="020B0604020202020204" pitchFamily="34" charset="0"/>
                <a:cs typeface="Arial" panose="020B0604020202020204" pitchFamily="34" charset="0"/>
              </a:rPr>
              <a:t>Not expressing opinions </a:t>
            </a:r>
          </a:p>
          <a:p>
            <a:endParaRPr lang="en-US" sz="1100" dirty="0">
              <a:solidFill>
                <a:schemeClr val="bg1"/>
              </a:solidFill>
            </a:endParaRPr>
          </a:p>
        </p:txBody>
      </p:sp>
      <p:sp>
        <p:nvSpPr>
          <p:cNvPr id="8" name="TextBox 1">
            <a:extLst>
              <a:ext uri="{FF2B5EF4-FFF2-40B4-BE49-F238E27FC236}">
                <a16:creationId xmlns:a16="http://schemas.microsoft.com/office/drawing/2014/main" id="{1C70CF7F-D7EC-F30B-93F0-9EF3FC1EF8CB}"/>
              </a:ext>
            </a:extLst>
          </p:cNvPr>
          <p:cNvSpPr txBox="1"/>
          <p:nvPr/>
        </p:nvSpPr>
        <p:spPr>
          <a:xfrm>
            <a:off x="324300" y="3847116"/>
            <a:ext cx="3700130" cy="6698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bg1"/>
                </a:solidFill>
                <a:latin typeface="Arial" panose="020B0604020202020204" pitchFamily="34" charset="0"/>
                <a:cs typeface="Arial" panose="020B0604020202020204" pitchFamily="34" charset="0"/>
              </a:rPr>
              <a:t>Lacking bias</a:t>
            </a:r>
          </a:p>
          <a:p>
            <a:endParaRPr lang="en-US" sz="1100" dirty="0">
              <a:solidFill>
                <a:schemeClr val="bg1"/>
              </a:solidFill>
            </a:endParaRPr>
          </a:p>
        </p:txBody>
      </p:sp>
      <p:sp>
        <p:nvSpPr>
          <p:cNvPr id="9" name="TextBox 1">
            <a:extLst>
              <a:ext uri="{FF2B5EF4-FFF2-40B4-BE49-F238E27FC236}">
                <a16:creationId xmlns:a16="http://schemas.microsoft.com/office/drawing/2014/main" id="{A16F1206-8ADE-8EBA-6CA1-8C951E73BCB2}"/>
              </a:ext>
            </a:extLst>
          </p:cNvPr>
          <p:cNvSpPr txBox="1"/>
          <p:nvPr/>
        </p:nvSpPr>
        <p:spPr>
          <a:xfrm>
            <a:off x="243706" y="2980230"/>
            <a:ext cx="3700130" cy="6698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bg1"/>
                </a:solidFill>
                <a:latin typeface="Arial" panose="020B0604020202020204" pitchFamily="34" charset="0"/>
                <a:cs typeface="Arial" panose="020B0604020202020204" pitchFamily="34" charset="0"/>
              </a:rPr>
              <a:t>Being objective</a:t>
            </a:r>
          </a:p>
          <a:p>
            <a:endParaRPr lang="en-US" sz="1100" dirty="0">
              <a:solidFill>
                <a:schemeClr val="bg1"/>
              </a:solidFill>
            </a:endParaRPr>
          </a:p>
        </p:txBody>
      </p:sp>
      <p:cxnSp>
        <p:nvCxnSpPr>
          <p:cNvPr id="11" name="Straight Connector 10">
            <a:extLst>
              <a:ext uri="{FF2B5EF4-FFF2-40B4-BE49-F238E27FC236}">
                <a16:creationId xmlns:a16="http://schemas.microsoft.com/office/drawing/2014/main" id="{0530EEE6-0521-31A8-7BB2-C448A9EB5AF6}"/>
              </a:ext>
            </a:extLst>
          </p:cNvPr>
          <p:cNvCxnSpPr>
            <a:cxnSpLocks/>
          </p:cNvCxnSpPr>
          <p:nvPr/>
        </p:nvCxnSpPr>
        <p:spPr>
          <a:xfrm>
            <a:off x="5039833" y="1073888"/>
            <a:ext cx="0" cy="3443079"/>
          </a:xfrm>
          <a:prstGeom prst="line">
            <a:avLst/>
          </a:prstGeom>
          <a:ln w="25400"/>
        </p:spPr>
        <p:style>
          <a:lnRef idx="1">
            <a:schemeClr val="dk1"/>
          </a:lnRef>
          <a:fillRef idx="0">
            <a:schemeClr val="dk1"/>
          </a:fillRef>
          <a:effectRef idx="0">
            <a:schemeClr val="dk1"/>
          </a:effectRef>
          <a:fontRef idx="minor">
            <a:schemeClr val="tx1"/>
          </a:fontRef>
        </p:style>
      </p:cxnSp>
      <p:grpSp>
        <p:nvGrpSpPr>
          <p:cNvPr id="13" name="Group 12">
            <a:extLst>
              <a:ext uri="{FF2B5EF4-FFF2-40B4-BE49-F238E27FC236}">
                <a16:creationId xmlns:a16="http://schemas.microsoft.com/office/drawing/2014/main" id="{6F4B0EF6-42AF-7D21-0B69-53E10FA306F0}"/>
              </a:ext>
            </a:extLst>
          </p:cNvPr>
          <p:cNvGrpSpPr/>
          <p:nvPr/>
        </p:nvGrpSpPr>
        <p:grpSpPr>
          <a:xfrm>
            <a:off x="3225487" y="5324199"/>
            <a:ext cx="5254890" cy="383177"/>
            <a:chOff x="2249572" y="3564128"/>
            <a:chExt cx="5254890" cy="383177"/>
          </a:xfrm>
        </p:grpSpPr>
        <p:pic>
          <p:nvPicPr>
            <p:cNvPr id="14" name="Picture 13">
              <a:extLst>
                <a:ext uri="{FF2B5EF4-FFF2-40B4-BE49-F238E27FC236}">
                  <a16:creationId xmlns:a16="http://schemas.microsoft.com/office/drawing/2014/main" id="{10B9CDF9-9CFF-2149-418E-68EEA959C024}"/>
                </a:ext>
              </a:extLst>
            </p:cNvPr>
            <p:cNvPicPr>
              <a:picLocks noChangeAspect="1"/>
            </p:cNvPicPr>
            <p:nvPr/>
          </p:nvPicPr>
          <p:blipFill>
            <a:blip r:embed="rId5"/>
            <a:stretch>
              <a:fillRect/>
            </a:stretch>
          </p:blipFill>
          <p:spPr>
            <a:xfrm>
              <a:off x="5971756" y="3640041"/>
              <a:ext cx="1532706" cy="281960"/>
            </a:xfrm>
            <a:prstGeom prst="rect">
              <a:avLst/>
            </a:prstGeom>
          </p:spPr>
        </p:pic>
        <p:pic>
          <p:nvPicPr>
            <p:cNvPr id="15" name="Picture 14">
              <a:extLst>
                <a:ext uri="{FF2B5EF4-FFF2-40B4-BE49-F238E27FC236}">
                  <a16:creationId xmlns:a16="http://schemas.microsoft.com/office/drawing/2014/main" id="{C58D0D97-2E18-91A3-8D47-99A3A75F0FF7}"/>
                </a:ext>
              </a:extLst>
            </p:cNvPr>
            <p:cNvPicPr>
              <a:picLocks noChangeAspect="1"/>
            </p:cNvPicPr>
            <p:nvPr/>
          </p:nvPicPr>
          <p:blipFill>
            <a:blip r:embed="rId6"/>
            <a:stretch>
              <a:fillRect/>
            </a:stretch>
          </p:blipFill>
          <p:spPr>
            <a:xfrm>
              <a:off x="2249572" y="3614737"/>
              <a:ext cx="1771288" cy="332568"/>
            </a:xfrm>
            <a:prstGeom prst="rect">
              <a:avLst/>
            </a:prstGeom>
          </p:spPr>
        </p:pic>
        <p:pic>
          <p:nvPicPr>
            <p:cNvPr id="16" name="Picture 15">
              <a:extLst>
                <a:ext uri="{FF2B5EF4-FFF2-40B4-BE49-F238E27FC236}">
                  <a16:creationId xmlns:a16="http://schemas.microsoft.com/office/drawing/2014/main" id="{0FB83BD6-AB5E-E7B3-2AEF-6A0499603433}"/>
                </a:ext>
              </a:extLst>
            </p:cNvPr>
            <p:cNvPicPr>
              <a:picLocks noChangeAspect="1"/>
            </p:cNvPicPr>
            <p:nvPr/>
          </p:nvPicPr>
          <p:blipFill>
            <a:blip r:embed="rId7"/>
            <a:stretch>
              <a:fillRect/>
            </a:stretch>
          </p:blipFill>
          <p:spPr>
            <a:xfrm>
              <a:off x="5140903" y="3643656"/>
              <a:ext cx="766353" cy="274730"/>
            </a:xfrm>
            <a:prstGeom prst="rect">
              <a:avLst/>
            </a:prstGeom>
          </p:spPr>
        </p:pic>
        <p:pic>
          <p:nvPicPr>
            <p:cNvPr id="17" name="Picture 16">
              <a:extLst>
                <a:ext uri="{FF2B5EF4-FFF2-40B4-BE49-F238E27FC236}">
                  <a16:creationId xmlns:a16="http://schemas.microsoft.com/office/drawing/2014/main" id="{5429EA1B-DE4E-0804-7D49-DC6D233FD760}"/>
                </a:ext>
              </a:extLst>
            </p:cNvPr>
            <p:cNvPicPr>
              <a:picLocks noChangeAspect="1"/>
            </p:cNvPicPr>
            <p:nvPr/>
          </p:nvPicPr>
          <p:blipFill>
            <a:blip r:embed="rId8"/>
            <a:stretch>
              <a:fillRect/>
            </a:stretch>
          </p:blipFill>
          <p:spPr>
            <a:xfrm>
              <a:off x="4020860" y="3564128"/>
              <a:ext cx="1055543" cy="383177"/>
            </a:xfrm>
            <a:prstGeom prst="rect">
              <a:avLst/>
            </a:prstGeom>
          </p:spPr>
        </p:pic>
      </p:grpSp>
    </p:spTree>
    <p:extLst>
      <p:ext uri="{BB962C8B-B14F-4D97-AF65-F5344CB8AC3E}">
        <p14:creationId xmlns:p14="http://schemas.microsoft.com/office/powerpoint/2010/main" val="457695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393AE7-7CCA-57FF-74DC-F919144EDA95}"/>
              </a:ext>
            </a:extLst>
          </p:cNvPr>
          <p:cNvSpPr>
            <a:spLocks noGrp="1"/>
          </p:cNvSpPr>
          <p:nvPr>
            <p:ph type="title"/>
          </p:nvPr>
        </p:nvSpPr>
        <p:spPr/>
        <p:txBody>
          <a:bodyPr/>
          <a:lstStyle/>
          <a:p>
            <a:r>
              <a:rPr lang="en-CA" dirty="0"/>
              <a:t>Neutrality in practice</a:t>
            </a:r>
          </a:p>
        </p:txBody>
      </p:sp>
      <p:sp>
        <p:nvSpPr>
          <p:cNvPr id="11" name="Title 6">
            <a:extLst>
              <a:ext uri="{FF2B5EF4-FFF2-40B4-BE49-F238E27FC236}">
                <a16:creationId xmlns:a16="http://schemas.microsoft.com/office/drawing/2014/main" id="{30EB141F-41CA-2892-AABE-7903C6EB3877}"/>
              </a:ext>
            </a:extLst>
          </p:cNvPr>
          <p:cNvSpPr txBox="1">
            <a:spLocks/>
          </p:cNvSpPr>
          <p:nvPr/>
        </p:nvSpPr>
        <p:spPr>
          <a:xfrm>
            <a:off x="1600200" y="6106671"/>
            <a:ext cx="10591800" cy="646332"/>
          </a:xfrm>
          <a:prstGeom prst="rect">
            <a:avLst/>
          </a:prstGeom>
        </p:spPr>
        <p:txBody>
          <a:bodyPr>
            <a:noAutofit/>
          </a:bodyPr>
          <a:lstStyle>
            <a:lvl1pPr algn="l" defTabSz="914400" rtl="0" eaLnBrk="1" latinLnBrk="0" hangingPunct="1">
              <a:lnSpc>
                <a:spcPct val="90000"/>
              </a:lnSpc>
              <a:spcBef>
                <a:spcPts val="1000"/>
              </a:spcBef>
              <a:buNone/>
              <a:defRPr sz="4000" b="1" kern="1200">
                <a:solidFill>
                  <a:schemeClr val="accent5"/>
                </a:solidFill>
                <a:latin typeface="+mj-lt"/>
                <a:ea typeface="+mj-ea"/>
                <a:cs typeface="+mj-cs"/>
              </a:defRPr>
            </a:lvl1pPr>
          </a:lstStyle>
          <a:p>
            <a:pPr algn="r" fontAlgn="auto">
              <a:spcAft>
                <a:spcPts val="0"/>
              </a:spcAft>
            </a:pPr>
            <a:r>
              <a:rPr lang="en-CA" dirty="0">
                <a:solidFill>
                  <a:schemeClr val="tx1"/>
                </a:solidFill>
              </a:rPr>
              <a:t>Defining Neutrality </a:t>
            </a:r>
          </a:p>
        </p:txBody>
      </p:sp>
      <p:graphicFrame>
        <p:nvGraphicFramePr>
          <p:cNvPr id="12" name="Chart 11">
            <a:extLst>
              <a:ext uri="{FF2B5EF4-FFF2-40B4-BE49-F238E27FC236}">
                <a16:creationId xmlns:a16="http://schemas.microsoft.com/office/drawing/2014/main" id="{40EF75B3-C2E2-4592-B7D6-D932D4ADFFA3}"/>
              </a:ext>
            </a:extLst>
          </p:cNvPr>
          <p:cNvGraphicFramePr>
            <a:graphicFrameLocks/>
          </p:cNvGraphicFramePr>
          <p:nvPr>
            <p:extLst>
              <p:ext uri="{D42A27DB-BD31-4B8C-83A1-F6EECF244321}">
                <p14:modId xmlns:p14="http://schemas.microsoft.com/office/powerpoint/2010/main" val="1877885425"/>
              </p:ext>
            </p:extLst>
          </p:nvPr>
        </p:nvGraphicFramePr>
        <p:xfrm>
          <a:off x="258184" y="1362296"/>
          <a:ext cx="11693562" cy="4618956"/>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a:extLst>
              <a:ext uri="{FF2B5EF4-FFF2-40B4-BE49-F238E27FC236}">
                <a16:creationId xmlns:a16="http://schemas.microsoft.com/office/drawing/2014/main" id="{D376E903-FC31-46F1-4CBE-F74BCBDEBA71}"/>
              </a:ext>
            </a:extLst>
          </p:cNvPr>
          <p:cNvCxnSpPr>
            <a:cxnSpLocks/>
          </p:cNvCxnSpPr>
          <p:nvPr/>
        </p:nvCxnSpPr>
        <p:spPr>
          <a:xfrm>
            <a:off x="8520053" y="2096368"/>
            <a:ext cx="1947138"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5F0366A-0752-1749-7FEB-9902414C01E0}"/>
              </a:ext>
            </a:extLst>
          </p:cNvPr>
          <p:cNvSpPr txBox="1"/>
          <p:nvPr/>
        </p:nvSpPr>
        <p:spPr>
          <a:xfrm>
            <a:off x="5405722" y="1911702"/>
            <a:ext cx="687592" cy="369332"/>
          </a:xfrm>
          <a:prstGeom prst="rect">
            <a:avLst/>
          </a:prstGeom>
          <a:noFill/>
        </p:spPr>
        <p:txBody>
          <a:bodyPr wrap="square" rtlCol="0">
            <a:spAutoFit/>
          </a:bodyPr>
          <a:lstStyle/>
          <a:p>
            <a:r>
              <a:rPr lang="en-CA" dirty="0">
                <a:solidFill>
                  <a:schemeClr val="bg1"/>
                </a:solidFill>
              </a:rPr>
              <a:t>46%</a:t>
            </a:r>
          </a:p>
        </p:txBody>
      </p:sp>
      <p:cxnSp>
        <p:nvCxnSpPr>
          <p:cNvPr id="18" name="Straight Connector 17">
            <a:extLst>
              <a:ext uri="{FF2B5EF4-FFF2-40B4-BE49-F238E27FC236}">
                <a16:creationId xmlns:a16="http://schemas.microsoft.com/office/drawing/2014/main" id="{7AEFF44A-7E75-1731-2272-65F43FD3BD46}"/>
              </a:ext>
            </a:extLst>
          </p:cNvPr>
          <p:cNvCxnSpPr>
            <a:cxnSpLocks/>
          </p:cNvCxnSpPr>
          <p:nvPr/>
        </p:nvCxnSpPr>
        <p:spPr>
          <a:xfrm>
            <a:off x="8509299" y="3224262"/>
            <a:ext cx="1602889"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1C326B2-A657-4458-3E2E-12D1C0C650B3}"/>
              </a:ext>
            </a:extLst>
          </p:cNvPr>
          <p:cNvSpPr txBox="1"/>
          <p:nvPr/>
        </p:nvSpPr>
        <p:spPr>
          <a:xfrm>
            <a:off x="10210782" y="3039596"/>
            <a:ext cx="763794" cy="369332"/>
          </a:xfrm>
          <a:prstGeom prst="rect">
            <a:avLst/>
          </a:prstGeom>
          <a:noFill/>
        </p:spPr>
        <p:txBody>
          <a:bodyPr wrap="square" rtlCol="0">
            <a:spAutoFit/>
          </a:bodyPr>
          <a:lstStyle/>
          <a:p>
            <a:r>
              <a:rPr lang="en-CA" dirty="0">
                <a:solidFill>
                  <a:schemeClr val="bg1"/>
                </a:solidFill>
              </a:rPr>
              <a:t>30%</a:t>
            </a:r>
          </a:p>
        </p:txBody>
      </p:sp>
      <p:cxnSp>
        <p:nvCxnSpPr>
          <p:cNvPr id="23" name="Straight Connector 22">
            <a:extLst>
              <a:ext uri="{FF2B5EF4-FFF2-40B4-BE49-F238E27FC236}">
                <a16:creationId xmlns:a16="http://schemas.microsoft.com/office/drawing/2014/main" id="{D0B3E1C3-F170-6E63-29E9-EF4A8C37A7FF}"/>
              </a:ext>
            </a:extLst>
          </p:cNvPr>
          <p:cNvCxnSpPr>
            <a:cxnSpLocks/>
          </p:cNvCxnSpPr>
          <p:nvPr/>
        </p:nvCxnSpPr>
        <p:spPr>
          <a:xfrm>
            <a:off x="8520053" y="4412443"/>
            <a:ext cx="1376982"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4AFD60B-B80B-FDFC-53A7-7C868222FE6B}"/>
              </a:ext>
            </a:extLst>
          </p:cNvPr>
          <p:cNvSpPr txBox="1"/>
          <p:nvPr/>
        </p:nvSpPr>
        <p:spPr>
          <a:xfrm>
            <a:off x="9978605" y="4220637"/>
            <a:ext cx="763794" cy="369332"/>
          </a:xfrm>
          <a:prstGeom prst="rect">
            <a:avLst/>
          </a:prstGeom>
          <a:noFill/>
        </p:spPr>
        <p:txBody>
          <a:bodyPr wrap="square" rtlCol="0">
            <a:spAutoFit/>
          </a:bodyPr>
          <a:lstStyle/>
          <a:p>
            <a:r>
              <a:rPr lang="en-CA" dirty="0">
                <a:solidFill>
                  <a:schemeClr val="bg1"/>
                </a:solidFill>
              </a:rPr>
              <a:t>26%</a:t>
            </a:r>
          </a:p>
        </p:txBody>
      </p:sp>
      <p:sp>
        <p:nvSpPr>
          <p:cNvPr id="30" name="TextBox 1">
            <a:extLst>
              <a:ext uri="{FF2B5EF4-FFF2-40B4-BE49-F238E27FC236}">
                <a16:creationId xmlns:a16="http://schemas.microsoft.com/office/drawing/2014/main" id="{B77665EA-65F6-0F19-1D24-A6C0E5E4117C}"/>
              </a:ext>
            </a:extLst>
          </p:cNvPr>
          <p:cNvSpPr txBox="1"/>
          <p:nvPr/>
        </p:nvSpPr>
        <p:spPr>
          <a:xfrm>
            <a:off x="0" y="1823748"/>
            <a:ext cx="4749055" cy="646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CA" sz="1600" dirty="0">
                <a:solidFill>
                  <a:schemeClr val="bg1"/>
                </a:solidFill>
                <a:latin typeface="Arial" panose="020B0604020202020204" pitchFamily="34" charset="0"/>
                <a:cs typeface="Arial" panose="020B0604020202020204" pitchFamily="34" charset="0"/>
              </a:rPr>
              <a:t>Neutrality promotes balanced collections and access to information</a:t>
            </a:r>
          </a:p>
        </p:txBody>
      </p:sp>
      <p:sp>
        <p:nvSpPr>
          <p:cNvPr id="31" name="TextBox 1">
            <a:extLst>
              <a:ext uri="{FF2B5EF4-FFF2-40B4-BE49-F238E27FC236}">
                <a16:creationId xmlns:a16="http://schemas.microsoft.com/office/drawing/2014/main" id="{72266506-A7CF-2CA2-D98B-256FCF8D591B}"/>
              </a:ext>
            </a:extLst>
          </p:cNvPr>
          <p:cNvSpPr txBox="1"/>
          <p:nvPr/>
        </p:nvSpPr>
        <p:spPr>
          <a:xfrm>
            <a:off x="-70370" y="2997709"/>
            <a:ext cx="4819425" cy="5541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CA" sz="1600" dirty="0">
                <a:solidFill>
                  <a:schemeClr val="bg1"/>
                </a:solidFill>
                <a:latin typeface="Arial" panose="020B0604020202020204" pitchFamily="34" charset="0"/>
                <a:cs typeface="Arial" panose="020B0604020202020204" pitchFamily="34" charset="0"/>
              </a:rPr>
              <a:t>Neutrality is compatible with other library values and goals</a:t>
            </a:r>
          </a:p>
        </p:txBody>
      </p:sp>
      <p:sp>
        <p:nvSpPr>
          <p:cNvPr id="32" name="TextBox 1">
            <a:extLst>
              <a:ext uri="{FF2B5EF4-FFF2-40B4-BE49-F238E27FC236}">
                <a16:creationId xmlns:a16="http://schemas.microsoft.com/office/drawing/2014/main" id="{701F6920-A26A-7854-FED6-0A19E8F381AB}"/>
              </a:ext>
            </a:extLst>
          </p:cNvPr>
          <p:cNvSpPr txBox="1"/>
          <p:nvPr/>
        </p:nvSpPr>
        <p:spPr>
          <a:xfrm>
            <a:off x="-174815" y="4242132"/>
            <a:ext cx="4819425" cy="37649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CA" sz="1600" dirty="0">
                <a:solidFill>
                  <a:schemeClr val="bg1"/>
                </a:solidFill>
                <a:latin typeface="Arial" panose="020B0604020202020204" pitchFamily="34" charset="0"/>
                <a:cs typeface="Arial" panose="020B0604020202020204" pitchFamily="34" charset="0"/>
              </a:rPr>
              <a:t>Neutrality is possible</a:t>
            </a:r>
          </a:p>
        </p:txBody>
      </p:sp>
      <p:cxnSp>
        <p:nvCxnSpPr>
          <p:cNvPr id="43" name="Straight Connector 42">
            <a:extLst>
              <a:ext uri="{FF2B5EF4-FFF2-40B4-BE49-F238E27FC236}">
                <a16:creationId xmlns:a16="http://schemas.microsoft.com/office/drawing/2014/main" id="{780DF3DD-F8B7-8D42-CA83-700094319AB2}"/>
              </a:ext>
            </a:extLst>
          </p:cNvPr>
          <p:cNvCxnSpPr/>
          <p:nvPr/>
        </p:nvCxnSpPr>
        <p:spPr>
          <a:xfrm>
            <a:off x="8520053" y="1484555"/>
            <a:ext cx="0" cy="355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A0E719D-6EDF-7DC3-8882-61CF2ABD77B0}"/>
              </a:ext>
            </a:extLst>
          </p:cNvPr>
          <p:cNvCxnSpPr>
            <a:cxnSpLocks/>
          </p:cNvCxnSpPr>
          <p:nvPr/>
        </p:nvCxnSpPr>
        <p:spPr>
          <a:xfrm flipH="1">
            <a:off x="6096000" y="2096368"/>
            <a:ext cx="2413299"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5D22FB0-BC6C-F26A-1C4E-C8F40160D292}"/>
              </a:ext>
            </a:extLst>
          </p:cNvPr>
          <p:cNvCxnSpPr>
            <a:cxnSpLocks/>
          </p:cNvCxnSpPr>
          <p:nvPr/>
        </p:nvCxnSpPr>
        <p:spPr>
          <a:xfrm flipH="1">
            <a:off x="5669280" y="3224262"/>
            <a:ext cx="2840018" cy="24848"/>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5400F1F-E8F2-B8D6-996C-21EDD86DBACB}"/>
              </a:ext>
            </a:extLst>
          </p:cNvPr>
          <p:cNvCxnSpPr>
            <a:cxnSpLocks/>
          </p:cNvCxnSpPr>
          <p:nvPr/>
        </p:nvCxnSpPr>
        <p:spPr>
          <a:xfrm flipH="1">
            <a:off x="5382407" y="4408862"/>
            <a:ext cx="3137646"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F1EDF9E-B947-DB3E-CCE7-3D497AE5ABA5}"/>
              </a:ext>
            </a:extLst>
          </p:cNvPr>
          <p:cNvSpPr txBox="1"/>
          <p:nvPr/>
        </p:nvSpPr>
        <p:spPr>
          <a:xfrm>
            <a:off x="10521876" y="1911702"/>
            <a:ext cx="687592" cy="369332"/>
          </a:xfrm>
          <a:prstGeom prst="rect">
            <a:avLst/>
          </a:prstGeom>
          <a:noFill/>
        </p:spPr>
        <p:txBody>
          <a:bodyPr wrap="square" rtlCol="0">
            <a:spAutoFit/>
          </a:bodyPr>
          <a:lstStyle/>
          <a:p>
            <a:r>
              <a:rPr lang="en-CA" dirty="0">
                <a:solidFill>
                  <a:schemeClr val="bg1"/>
                </a:solidFill>
              </a:rPr>
              <a:t>36%</a:t>
            </a:r>
          </a:p>
        </p:txBody>
      </p:sp>
      <p:sp>
        <p:nvSpPr>
          <p:cNvPr id="53" name="TextBox 52">
            <a:extLst>
              <a:ext uri="{FF2B5EF4-FFF2-40B4-BE49-F238E27FC236}">
                <a16:creationId xmlns:a16="http://schemas.microsoft.com/office/drawing/2014/main" id="{E1B7827C-90C3-583D-4BDD-80F7F80B58F8}"/>
              </a:ext>
            </a:extLst>
          </p:cNvPr>
          <p:cNvSpPr txBox="1"/>
          <p:nvPr/>
        </p:nvSpPr>
        <p:spPr>
          <a:xfrm>
            <a:off x="5023374" y="3064444"/>
            <a:ext cx="687592" cy="369332"/>
          </a:xfrm>
          <a:prstGeom prst="rect">
            <a:avLst/>
          </a:prstGeom>
          <a:noFill/>
        </p:spPr>
        <p:txBody>
          <a:bodyPr wrap="square" rtlCol="0">
            <a:spAutoFit/>
          </a:bodyPr>
          <a:lstStyle/>
          <a:p>
            <a:r>
              <a:rPr lang="en-CA" dirty="0">
                <a:solidFill>
                  <a:schemeClr val="bg1"/>
                </a:solidFill>
              </a:rPr>
              <a:t>54%</a:t>
            </a:r>
          </a:p>
        </p:txBody>
      </p:sp>
      <p:sp>
        <p:nvSpPr>
          <p:cNvPr id="54" name="TextBox 53">
            <a:extLst>
              <a:ext uri="{FF2B5EF4-FFF2-40B4-BE49-F238E27FC236}">
                <a16:creationId xmlns:a16="http://schemas.microsoft.com/office/drawing/2014/main" id="{3ED2B678-E2C5-B6D7-100D-FAB6B7E08428}"/>
              </a:ext>
            </a:extLst>
          </p:cNvPr>
          <p:cNvSpPr txBox="1"/>
          <p:nvPr/>
        </p:nvSpPr>
        <p:spPr>
          <a:xfrm>
            <a:off x="4749055" y="4224196"/>
            <a:ext cx="687592" cy="369332"/>
          </a:xfrm>
          <a:prstGeom prst="rect">
            <a:avLst/>
          </a:prstGeom>
          <a:noFill/>
        </p:spPr>
        <p:txBody>
          <a:bodyPr wrap="square" rtlCol="0">
            <a:spAutoFit/>
          </a:bodyPr>
          <a:lstStyle/>
          <a:p>
            <a:r>
              <a:rPr lang="en-CA" dirty="0">
                <a:solidFill>
                  <a:schemeClr val="bg1"/>
                </a:solidFill>
              </a:rPr>
              <a:t>61%</a:t>
            </a:r>
          </a:p>
        </p:txBody>
      </p:sp>
    </p:spTree>
    <p:extLst>
      <p:ext uri="{BB962C8B-B14F-4D97-AF65-F5344CB8AC3E}">
        <p14:creationId xmlns:p14="http://schemas.microsoft.com/office/powerpoint/2010/main" val="222191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047E-6BBB-085A-BF9F-17672A42800F}"/>
              </a:ext>
            </a:extLst>
          </p:cNvPr>
          <p:cNvSpPr>
            <a:spLocks noGrp="1"/>
          </p:cNvSpPr>
          <p:nvPr>
            <p:ph type="title"/>
          </p:nvPr>
        </p:nvSpPr>
        <p:spPr/>
        <p:txBody>
          <a:bodyPr/>
          <a:lstStyle/>
          <a:p>
            <a:r>
              <a:rPr lang="en-CA" dirty="0"/>
              <a:t>Neutrality and ideals </a:t>
            </a:r>
          </a:p>
        </p:txBody>
      </p:sp>
      <p:sp>
        <p:nvSpPr>
          <p:cNvPr id="6" name="Title 6">
            <a:extLst>
              <a:ext uri="{FF2B5EF4-FFF2-40B4-BE49-F238E27FC236}">
                <a16:creationId xmlns:a16="http://schemas.microsoft.com/office/drawing/2014/main" id="{26BEA056-CB0C-2D6A-75EE-04DFE069D954}"/>
              </a:ext>
            </a:extLst>
          </p:cNvPr>
          <p:cNvSpPr txBox="1">
            <a:spLocks/>
          </p:cNvSpPr>
          <p:nvPr/>
        </p:nvSpPr>
        <p:spPr>
          <a:xfrm>
            <a:off x="1600200" y="6106671"/>
            <a:ext cx="10591800" cy="646332"/>
          </a:xfrm>
          <a:prstGeom prst="rect">
            <a:avLst/>
          </a:prstGeom>
        </p:spPr>
        <p:txBody>
          <a:bodyPr>
            <a:noAutofit/>
          </a:bodyPr>
          <a:lstStyle>
            <a:lvl1pPr algn="l" defTabSz="914400" rtl="0" eaLnBrk="1" latinLnBrk="0" hangingPunct="1">
              <a:lnSpc>
                <a:spcPct val="90000"/>
              </a:lnSpc>
              <a:spcBef>
                <a:spcPts val="1000"/>
              </a:spcBef>
              <a:buNone/>
              <a:defRPr sz="4000" b="1" kern="1200">
                <a:solidFill>
                  <a:schemeClr val="accent5"/>
                </a:solidFill>
                <a:latin typeface="+mj-lt"/>
                <a:ea typeface="+mj-ea"/>
                <a:cs typeface="+mj-cs"/>
              </a:defRPr>
            </a:lvl1pPr>
          </a:lstStyle>
          <a:p>
            <a:pPr algn="r" fontAlgn="auto">
              <a:spcAft>
                <a:spcPts val="0"/>
              </a:spcAft>
            </a:pPr>
            <a:r>
              <a:rPr lang="en-CA">
                <a:solidFill>
                  <a:schemeClr val="tx1"/>
                </a:solidFill>
              </a:rPr>
              <a:t>Defining Neutrality </a:t>
            </a:r>
          </a:p>
        </p:txBody>
      </p:sp>
      <p:graphicFrame>
        <p:nvGraphicFramePr>
          <p:cNvPr id="7" name="Chart 6">
            <a:extLst>
              <a:ext uri="{FF2B5EF4-FFF2-40B4-BE49-F238E27FC236}">
                <a16:creationId xmlns:a16="http://schemas.microsoft.com/office/drawing/2014/main" id="{2C0BB15B-FD3C-4E94-9C80-AAC559E437A7}"/>
              </a:ext>
            </a:extLst>
          </p:cNvPr>
          <p:cNvGraphicFramePr>
            <a:graphicFrameLocks/>
          </p:cNvGraphicFramePr>
          <p:nvPr>
            <p:extLst>
              <p:ext uri="{D42A27DB-BD31-4B8C-83A1-F6EECF244321}">
                <p14:modId xmlns:p14="http://schemas.microsoft.com/office/powerpoint/2010/main" val="910773844"/>
              </p:ext>
            </p:extLst>
          </p:nvPr>
        </p:nvGraphicFramePr>
        <p:xfrm>
          <a:off x="107577" y="1362295"/>
          <a:ext cx="11607502" cy="4640471"/>
        </p:xfrm>
        <a:graphic>
          <a:graphicData uri="http://schemas.openxmlformats.org/drawingml/2006/chart">
            <c:chart xmlns:c="http://schemas.openxmlformats.org/drawingml/2006/chart" xmlns:r="http://schemas.openxmlformats.org/officeDocument/2006/relationships" r:id="rId3"/>
          </a:graphicData>
        </a:graphic>
      </p:graphicFrame>
      <p:cxnSp>
        <p:nvCxnSpPr>
          <p:cNvPr id="25" name="Straight Connector 24">
            <a:extLst>
              <a:ext uri="{FF2B5EF4-FFF2-40B4-BE49-F238E27FC236}">
                <a16:creationId xmlns:a16="http://schemas.microsoft.com/office/drawing/2014/main" id="{747368FF-6910-DD36-C51B-197D70DF1047}"/>
              </a:ext>
            </a:extLst>
          </p:cNvPr>
          <p:cNvCxnSpPr>
            <a:cxnSpLocks/>
          </p:cNvCxnSpPr>
          <p:nvPr/>
        </p:nvCxnSpPr>
        <p:spPr>
          <a:xfrm>
            <a:off x="8209877" y="1938169"/>
            <a:ext cx="2380129"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7302B78-B9EE-68B6-C647-0FD46351636A}"/>
              </a:ext>
            </a:extLst>
          </p:cNvPr>
          <p:cNvSpPr txBox="1"/>
          <p:nvPr/>
        </p:nvSpPr>
        <p:spPr>
          <a:xfrm>
            <a:off x="10590006" y="1728393"/>
            <a:ext cx="763794" cy="369332"/>
          </a:xfrm>
          <a:prstGeom prst="rect">
            <a:avLst/>
          </a:prstGeom>
          <a:noFill/>
        </p:spPr>
        <p:txBody>
          <a:bodyPr wrap="square" rtlCol="0">
            <a:spAutoFit/>
          </a:bodyPr>
          <a:lstStyle/>
          <a:p>
            <a:r>
              <a:rPr lang="en-CA" dirty="0">
                <a:solidFill>
                  <a:schemeClr val="bg1"/>
                </a:solidFill>
              </a:rPr>
              <a:t>46%</a:t>
            </a:r>
          </a:p>
        </p:txBody>
      </p:sp>
      <p:cxnSp>
        <p:nvCxnSpPr>
          <p:cNvPr id="13" name="Straight Connector 12">
            <a:extLst>
              <a:ext uri="{FF2B5EF4-FFF2-40B4-BE49-F238E27FC236}">
                <a16:creationId xmlns:a16="http://schemas.microsoft.com/office/drawing/2014/main" id="{47F57CFB-51E5-76ED-F158-F1C9FDCC1049}"/>
              </a:ext>
            </a:extLst>
          </p:cNvPr>
          <p:cNvCxnSpPr>
            <a:cxnSpLocks/>
          </p:cNvCxnSpPr>
          <p:nvPr/>
        </p:nvCxnSpPr>
        <p:spPr>
          <a:xfrm>
            <a:off x="8206290" y="2809539"/>
            <a:ext cx="2078021"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E82055D-1782-5CFD-6BDE-64833F64C4E3}"/>
              </a:ext>
            </a:extLst>
          </p:cNvPr>
          <p:cNvSpPr txBox="1"/>
          <p:nvPr/>
        </p:nvSpPr>
        <p:spPr>
          <a:xfrm>
            <a:off x="10406220" y="2624873"/>
            <a:ext cx="763794" cy="369332"/>
          </a:xfrm>
          <a:prstGeom prst="rect">
            <a:avLst/>
          </a:prstGeom>
          <a:noFill/>
        </p:spPr>
        <p:txBody>
          <a:bodyPr wrap="square" rtlCol="0">
            <a:spAutoFit/>
          </a:bodyPr>
          <a:lstStyle/>
          <a:p>
            <a:r>
              <a:rPr lang="en-CA" dirty="0">
                <a:solidFill>
                  <a:schemeClr val="bg1"/>
                </a:solidFill>
              </a:rPr>
              <a:t>39%</a:t>
            </a:r>
          </a:p>
        </p:txBody>
      </p:sp>
      <p:cxnSp>
        <p:nvCxnSpPr>
          <p:cNvPr id="15" name="Straight Connector 14">
            <a:extLst>
              <a:ext uri="{FF2B5EF4-FFF2-40B4-BE49-F238E27FC236}">
                <a16:creationId xmlns:a16="http://schemas.microsoft.com/office/drawing/2014/main" id="{EBE16503-F390-C0C5-8054-CB297D704331}"/>
              </a:ext>
            </a:extLst>
          </p:cNvPr>
          <p:cNvCxnSpPr>
            <a:cxnSpLocks/>
          </p:cNvCxnSpPr>
          <p:nvPr/>
        </p:nvCxnSpPr>
        <p:spPr>
          <a:xfrm>
            <a:off x="8206290" y="3706019"/>
            <a:ext cx="1636957"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64C1952-BBFD-6423-1BA6-435144842E72}"/>
              </a:ext>
            </a:extLst>
          </p:cNvPr>
          <p:cNvSpPr txBox="1"/>
          <p:nvPr/>
        </p:nvSpPr>
        <p:spPr>
          <a:xfrm>
            <a:off x="9986680" y="3521353"/>
            <a:ext cx="763794" cy="369332"/>
          </a:xfrm>
          <a:prstGeom prst="rect">
            <a:avLst/>
          </a:prstGeom>
          <a:noFill/>
        </p:spPr>
        <p:txBody>
          <a:bodyPr wrap="square" rtlCol="0">
            <a:spAutoFit/>
          </a:bodyPr>
          <a:lstStyle/>
          <a:p>
            <a:r>
              <a:rPr lang="en-CA" dirty="0">
                <a:solidFill>
                  <a:schemeClr val="bg1"/>
                </a:solidFill>
              </a:rPr>
              <a:t>31%</a:t>
            </a:r>
          </a:p>
        </p:txBody>
      </p:sp>
      <p:cxnSp>
        <p:nvCxnSpPr>
          <p:cNvPr id="17" name="Straight Connector 16">
            <a:extLst>
              <a:ext uri="{FF2B5EF4-FFF2-40B4-BE49-F238E27FC236}">
                <a16:creationId xmlns:a16="http://schemas.microsoft.com/office/drawing/2014/main" id="{D5CD8279-8326-6096-2F32-CBBC6C0E95B2}"/>
              </a:ext>
            </a:extLst>
          </p:cNvPr>
          <p:cNvCxnSpPr>
            <a:cxnSpLocks/>
          </p:cNvCxnSpPr>
          <p:nvPr/>
        </p:nvCxnSpPr>
        <p:spPr>
          <a:xfrm>
            <a:off x="8177603" y="4602499"/>
            <a:ext cx="1200822"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2FE961F-DB50-E0B3-D699-1789BA6320B0}"/>
              </a:ext>
            </a:extLst>
          </p:cNvPr>
          <p:cNvSpPr txBox="1"/>
          <p:nvPr/>
        </p:nvSpPr>
        <p:spPr>
          <a:xfrm>
            <a:off x="9520517" y="4417833"/>
            <a:ext cx="763794" cy="369332"/>
          </a:xfrm>
          <a:prstGeom prst="rect">
            <a:avLst/>
          </a:prstGeom>
          <a:noFill/>
        </p:spPr>
        <p:txBody>
          <a:bodyPr wrap="square" rtlCol="0">
            <a:spAutoFit/>
          </a:bodyPr>
          <a:lstStyle/>
          <a:p>
            <a:r>
              <a:rPr lang="en-CA" dirty="0">
                <a:solidFill>
                  <a:schemeClr val="bg1"/>
                </a:solidFill>
              </a:rPr>
              <a:t>22%</a:t>
            </a:r>
          </a:p>
        </p:txBody>
      </p:sp>
      <p:cxnSp>
        <p:nvCxnSpPr>
          <p:cNvPr id="33" name="Straight Connector 32">
            <a:extLst>
              <a:ext uri="{FF2B5EF4-FFF2-40B4-BE49-F238E27FC236}">
                <a16:creationId xmlns:a16="http://schemas.microsoft.com/office/drawing/2014/main" id="{AFACE0BF-7499-5602-6892-0D67EE99A598}"/>
              </a:ext>
            </a:extLst>
          </p:cNvPr>
          <p:cNvCxnSpPr>
            <a:cxnSpLocks/>
          </p:cNvCxnSpPr>
          <p:nvPr/>
        </p:nvCxnSpPr>
        <p:spPr>
          <a:xfrm flipH="1">
            <a:off x="5884433" y="1938169"/>
            <a:ext cx="2321857"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9CE978E-1056-7C76-DF3A-1D9091577C76}"/>
              </a:ext>
            </a:extLst>
          </p:cNvPr>
          <p:cNvCxnSpPr>
            <a:cxnSpLocks/>
          </p:cNvCxnSpPr>
          <p:nvPr/>
        </p:nvCxnSpPr>
        <p:spPr>
          <a:xfrm flipH="1">
            <a:off x="5606528" y="2809539"/>
            <a:ext cx="2599762"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72C032B-F0D6-77AD-B067-DC9FFE66EEC7}"/>
              </a:ext>
            </a:extLst>
          </p:cNvPr>
          <p:cNvCxnSpPr>
            <a:cxnSpLocks/>
          </p:cNvCxnSpPr>
          <p:nvPr/>
        </p:nvCxnSpPr>
        <p:spPr>
          <a:xfrm flipH="1">
            <a:off x="5337586" y="3706019"/>
            <a:ext cx="2868704"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69BB101-889B-6251-3774-331964C326DC}"/>
              </a:ext>
            </a:extLst>
          </p:cNvPr>
          <p:cNvCxnSpPr>
            <a:cxnSpLocks/>
          </p:cNvCxnSpPr>
          <p:nvPr/>
        </p:nvCxnSpPr>
        <p:spPr>
          <a:xfrm flipH="1">
            <a:off x="5133190" y="4602499"/>
            <a:ext cx="3073100" cy="0"/>
          </a:xfrm>
          <a:prstGeom prst="line">
            <a:avLst/>
          </a:prstGeom>
          <a:ln w="317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97F9AA8-7F9C-1883-D750-2D1DC6DCF827}"/>
              </a:ext>
            </a:extLst>
          </p:cNvPr>
          <p:cNvCxnSpPr/>
          <p:nvPr/>
        </p:nvCxnSpPr>
        <p:spPr>
          <a:xfrm>
            <a:off x="8217044" y="1581380"/>
            <a:ext cx="0" cy="355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48160E9-14A6-61AF-03FA-304857C576C0}"/>
              </a:ext>
            </a:extLst>
          </p:cNvPr>
          <p:cNvSpPr txBox="1"/>
          <p:nvPr/>
        </p:nvSpPr>
        <p:spPr>
          <a:xfrm>
            <a:off x="5224631" y="1753503"/>
            <a:ext cx="763794" cy="369332"/>
          </a:xfrm>
          <a:prstGeom prst="rect">
            <a:avLst/>
          </a:prstGeom>
          <a:noFill/>
        </p:spPr>
        <p:txBody>
          <a:bodyPr wrap="square" rtlCol="0">
            <a:spAutoFit/>
          </a:bodyPr>
          <a:lstStyle/>
          <a:p>
            <a:r>
              <a:rPr lang="en-CA" dirty="0">
                <a:solidFill>
                  <a:schemeClr val="bg1"/>
                </a:solidFill>
              </a:rPr>
              <a:t>45%</a:t>
            </a:r>
          </a:p>
        </p:txBody>
      </p:sp>
      <p:sp>
        <p:nvSpPr>
          <p:cNvPr id="45" name="TextBox 44">
            <a:extLst>
              <a:ext uri="{FF2B5EF4-FFF2-40B4-BE49-F238E27FC236}">
                <a16:creationId xmlns:a16="http://schemas.microsoft.com/office/drawing/2014/main" id="{7B370EE3-41FD-FD2C-61AD-30000E530919}"/>
              </a:ext>
            </a:extLst>
          </p:cNvPr>
          <p:cNvSpPr txBox="1"/>
          <p:nvPr/>
        </p:nvSpPr>
        <p:spPr>
          <a:xfrm>
            <a:off x="4882178" y="2624873"/>
            <a:ext cx="763794" cy="369332"/>
          </a:xfrm>
          <a:prstGeom prst="rect">
            <a:avLst/>
          </a:prstGeom>
          <a:noFill/>
        </p:spPr>
        <p:txBody>
          <a:bodyPr wrap="square" rtlCol="0">
            <a:spAutoFit/>
          </a:bodyPr>
          <a:lstStyle/>
          <a:p>
            <a:r>
              <a:rPr lang="en-CA" dirty="0">
                <a:solidFill>
                  <a:schemeClr val="bg1"/>
                </a:solidFill>
              </a:rPr>
              <a:t>49%</a:t>
            </a:r>
          </a:p>
        </p:txBody>
      </p:sp>
      <p:sp>
        <p:nvSpPr>
          <p:cNvPr id="46" name="TextBox 45">
            <a:extLst>
              <a:ext uri="{FF2B5EF4-FFF2-40B4-BE49-F238E27FC236}">
                <a16:creationId xmlns:a16="http://schemas.microsoft.com/office/drawing/2014/main" id="{02F5C5F3-9B08-0140-C849-45DED47F69B9}"/>
              </a:ext>
            </a:extLst>
          </p:cNvPr>
          <p:cNvSpPr txBox="1"/>
          <p:nvPr/>
        </p:nvSpPr>
        <p:spPr>
          <a:xfrm>
            <a:off x="4708256" y="3546463"/>
            <a:ext cx="763794" cy="369332"/>
          </a:xfrm>
          <a:prstGeom prst="rect">
            <a:avLst/>
          </a:prstGeom>
          <a:noFill/>
        </p:spPr>
        <p:txBody>
          <a:bodyPr wrap="square" rtlCol="0">
            <a:spAutoFit/>
          </a:bodyPr>
          <a:lstStyle/>
          <a:p>
            <a:r>
              <a:rPr lang="en-CA" dirty="0">
                <a:solidFill>
                  <a:schemeClr val="bg1"/>
                </a:solidFill>
              </a:rPr>
              <a:t>55%</a:t>
            </a:r>
          </a:p>
        </p:txBody>
      </p:sp>
      <p:sp>
        <p:nvSpPr>
          <p:cNvPr id="47" name="TextBox 46">
            <a:extLst>
              <a:ext uri="{FF2B5EF4-FFF2-40B4-BE49-F238E27FC236}">
                <a16:creationId xmlns:a16="http://schemas.microsoft.com/office/drawing/2014/main" id="{92CD0395-F3F7-EE6D-1915-E197562D2E2D}"/>
              </a:ext>
            </a:extLst>
          </p:cNvPr>
          <p:cNvSpPr txBox="1"/>
          <p:nvPr/>
        </p:nvSpPr>
        <p:spPr>
          <a:xfrm>
            <a:off x="4459037" y="4399583"/>
            <a:ext cx="763794" cy="369332"/>
          </a:xfrm>
          <a:prstGeom prst="rect">
            <a:avLst/>
          </a:prstGeom>
          <a:noFill/>
        </p:spPr>
        <p:txBody>
          <a:bodyPr wrap="square" rtlCol="0">
            <a:spAutoFit/>
          </a:bodyPr>
          <a:lstStyle/>
          <a:p>
            <a:r>
              <a:rPr lang="en-CA" dirty="0">
                <a:solidFill>
                  <a:schemeClr val="bg1"/>
                </a:solidFill>
              </a:rPr>
              <a:t>58%</a:t>
            </a:r>
          </a:p>
        </p:txBody>
      </p:sp>
      <p:grpSp>
        <p:nvGrpSpPr>
          <p:cNvPr id="3" name="Group 2">
            <a:extLst>
              <a:ext uri="{FF2B5EF4-FFF2-40B4-BE49-F238E27FC236}">
                <a16:creationId xmlns:a16="http://schemas.microsoft.com/office/drawing/2014/main" id="{C59BD709-1493-D988-CD99-9AE2B3173A7E}"/>
              </a:ext>
            </a:extLst>
          </p:cNvPr>
          <p:cNvGrpSpPr/>
          <p:nvPr/>
        </p:nvGrpSpPr>
        <p:grpSpPr>
          <a:xfrm>
            <a:off x="3430455" y="5552373"/>
            <a:ext cx="5254890" cy="383177"/>
            <a:chOff x="1273657" y="1804057"/>
            <a:chExt cx="5254890" cy="383177"/>
          </a:xfrm>
        </p:grpSpPr>
        <p:pic>
          <p:nvPicPr>
            <p:cNvPr id="4" name="Picture 3">
              <a:extLst>
                <a:ext uri="{FF2B5EF4-FFF2-40B4-BE49-F238E27FC236}">
                  <a16:creationId xmlns:a16="http://schemas.microsoft.com/office/drawing/2014/main" id="{EE9DA3B1-5055-7726-12B2-A8B81B81484D}"/>
                </a:ext>
              </a:extLst>
            </p:cNvPr>
            <p:cNvPicPr>
              <a:picLocks noChangeAspect="1"/>
            </p:cNvPicPr>
            <p:nvPr/>
          </p:nvPicPr>
          <p:blipFill>
            <a:blip r:embed="rId4"/>
            <a:stretch>
              <a:fillRect/>
            </a:stretch>
          </p:blipFill>
          <p:spPr>
            <a:xfrm>
              <a:off x="4995841" y="1879970"/>
              <a:ext cx="1532706" cy="281960"/>
            </a:xfrm>
            <a:prstGeom prst="rect">
              <a:avLst/>
            </a:prstGeom>
          </p:spPr>
        </p:pic>
        <p:pic>
          <p:nvPicPr>
            <p:cNvPr id="5" name="Picture 4">
              <a:extLst>
                <a:ext uri="{FF2B5EF4-FFF2-40B4-BE49-F238E27FC236}">
                  <a16:creationId xmlns:a16="http://schemas.microsoft.com/office/drawing/2014/main" id="{5C012B19-C460-86D1-522D-7EEA8EB24654}"/>
                </a:ext>
              </a:extLst>
            </p:cNvPr>
            <p:cNvPicPr>
              <a:picLocks noChangeAspect="1"/>
            </p:cNvPicPr>
            <p:nvPr/>
          </p:nvPicPr>
          <p:blipFill>
            <a:blip r:embed="rId5"/>
            <a:stretch>
              <a:fillRect/>
            </a:stretch>
          </p:blipFill>
          <p:spPr>
            <a:xfrm>
              <a:off x="1273657" y="1854666"/>
              <a:ext cx="1771288" cy="332568"/>
            </a:xfrm>
            <a:prstGeom prst="rect">
              <a:avLst/>
            </a:prstGeom>
          </p:spPr>
        </p:pic>
        <p:pic>
          <p:nvPicPr>
            <p:cNvPr id="8" name="Picture 7">
              <a:extLst>
                <a:ext uri="{FF2B5EF4-FFF2-40B4-BE49-F238E27FC236}">
                  <a16:creationId xmlns:a16="http://schemas.microsoft.com/office/drawing/2014/main" id="{E5E3F006-CB15-8A02-D62D-291CBF35BDF3}"/>
                </a:ext>
              </a:extLst>
            </p:cNvPr>
            <p:cNvPicPr>
              <a:picLocks noChangeAspect="1"/>
            </p:cNvPicPr>
            <p:nvPr/>
          </p:nvPicPr>
          <p:blipFill>
            <a:blip r:embed="rId6"/>
            <a:stretch>
              <a:fillRect/>
            </a:stretch>
          </p:blipFill>
          <p:spPr>
            <a:xfrm>
              <a:off x="4164988" y="1883585"/>
              <a:ext cx="766353" cy="274730"/>
            </a:xfrm>
            <a:prstGeom prst="rect">
              <a:avLst/>
            </a:prstGeom>
          </p:spPr>
        </p:pic>
        <p:pic>
          <p:nvPicPr>
            <p:cNvPr id="9" name="Picture 8">
              <a:extLst>
                <a:ext uri="{FF2B5EF4-FFF2-40B4-BE49-F238E27FC236}">
                  <a16:creationId xmlns:a16="http://schemas.microsoft.com/office/drawing/2014/main" id="{CDAAE49A-3D75-EB38-2EF1-3154B9260AC3}"/>
                </a:ext>
              </a:extLst>
            </p:cNvPr>
            <p:cNvPicPr>
              <a:picLocks noChangeAspect="1"/>
            </p:cNvPicPr>
            <p:nvPr/>
          </p:nvPicPr>
          <p:blipFill>
            <a:blip r:embed="rId7"/>
            <a:stretch>
              <a:fillRect/>
            </a:stretch>
          </p:blipFill>
          <p:spPr>
            <a:xfrm>
              <a:off x="3044945" y="1804057"/>
              <a:ext cx="1055543" cy="383177"/>
            </a:xfrm>
            <a:prstGeom prst="rect">
              <a:avLst/>
            </a:prstGeom>
          </p:spPr>
        </p:pic>
      </p:grpSp>
    </p:spTree>
    <p:extLst>
      <p:ext uri="{BB962C8B-B14F-4D97-AF65-F5344CB8AC3E}">
        <p14:creationId xmlns:p14="http://schemas.microsoft.com/office/powerpoint/2010/main" val="2286706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15">
      <a:dk1>
        <a:sysClr val="windowText" lastClr="000000"/>
      </a:dk1>
      <a:lt1>
        <a:sysClr val="window" lastClr="FFFFFF"/>
      </a:lt1>
      <a:dk2>
        <a:srgbClr val="F36E36"/>
      </a:dk2>
      <a:lt2>
        <a:srgbClr val="E7E6E6"/>
      </a:lt2>
      <a:accent1>
        <a:srgbClr val="A31312"/>
      </a:accent1>
      <a:accent2>
        <a:srgbClr val="E7E6E6"/>
      </a:accent2>
      <a:accent3>
        <a:srgbClr val="FDB913"/>
      </a:accent3>
      <a:accent4>
        <a:srgbClr val="1E753B"/>
      </a:accent4>
      <a:accent5>
        <a:srgbClr val="067CA2"/>
      </a:accent5>
      <a:accent6>
        <a:srgbClr val="493456"/>
      </a:accent6>
      <a:hlink>
        <a:srgbClr val="067CA2"/>
      </a:hlink>
      <a:folHlink>
        <a:srgbClr val="886D93"/>
      </a:folHlink>
    </a:clrScheme>
    <a:fontScheme name="Custom 8">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967531_win32_mlw v2" id="{D6E82B91-6E0A-4ADE-ABDF-7A3107FF5DC0}" vid="{FDF63795-6842-4874-86B5-D3F4150A0B0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2.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3.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644F03B9AA704590C08C6B7FB8D7A6" ma:contentTypeVersion="17" ma:contentTypeDescription="Create a new document." ma:contentTypeScope="" ma:versionID="cd9e30c3d8f098e276da3331a42c914e">
  <xsd:schema xmlns:xsd="http://www.w3.org/2001/XMLSchema" xmlns:xs="http://www.w3.org/2001/XMLSchema" xmlns:p="http://schemas.microsoft.com/office/2006/metadata/properties" xmlns:ns2="46a6642b-034d-43cb-b36a-e10f9100d3d4" xmlns:ns3="16da0b21-4db5-445f-a6ce-fc01caff4769" targetNamespace="http://schemas.microsoft.com/office/2006/metadata/properties" ma:root="true" ma:fieldsID="dc1009920ebf9d62412a7ed3d4365178" ns2:_="" ns3:_="">
    <xsd:import namespace="46a6642b-034d-43cb-b36a-e10f9100d3d4"/>
    <xsd:import namespace="16da0b21-4db5-445f-a6ce-fc01caff476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DateTaken"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a6642b-034d-43cb-b36a-e10f9100d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111843b-6948-4e45-a4d0-217e70d3d48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da0b21-4db5-445f-a6ce-fc01caff476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57b61cd-48da-434e-80a3-aec6290b1f88}" ma:internalName="TaxCatchAll" ma:showField="CatchAllData" ma:web="16da0b21-4db5-445f-a6ce-fc01caff47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6da0b21-4db5-445f-a6ce-fc01caff4769" xsi:nil="true"/>
    <MediaServiceKeyPoints xmlns="46a6642b-034d-43cb-b36a-e10f9100d3d4" xsi:nil="true"/>
    <lcf76f155ced4ddcb4097134ff3c332f xmlns="46a6642b-034d-43cb-b36a-e10f9100d3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21853D2-049E-49A6-BC0D-88FD863C2E07}"/>
</file>

<file path=customXml/itemProps2.xml><?xml version="1.0" encoding="utf-8"?>
<ds:datastoreItem xmlns:ds="http://schemas.openxmlformats.org/officeDocument/2006/customXml" ds:itemID="{6A6AD0CE-C3A1-49ED-84DB-B51D7D3B27B3}">
  <ds:schemaRefs>
    <ds:schemaRef ds:uri="http://schemas.microsoft.com/sharepoint/v3/contenttype/forms"/>
  </ds:schemaRefs>
</ds:datastoreItem>
</file>

<file path=customXml/itemProps3.xml><?xml version="1.0" encoding="utf-8"?>
<ds:datastoreItem xmlns:ds="http://schemas.openxmlformats.org/officeDocument/2006/customXml" ds:itemID="{FD794402-D476-4C0A-8953-D7E5D3D97C85}">
  <ds:schemaRefs>
    <ds:schemaRef ds:uri="http://purl.org/dc/terms/"/>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schemas.microsoft.com/sharepoint/v3"/>
    <ds:schemaRef ds:uri="http://purl.org/dc/elements/1.1/"/>
    <ds:schemaRef ds:uri="http://purl.org/dc/dcmitype/"/>
    <ds:schemaRef ds:uri="16c05727-aa75-4e4a-9b5f-8a80a1165891"/>
    <ds:schemaRef ds:uri="http://schemas.openxmlformats.org/package/2006/metadata/core-properties"/>
    <ds:schemaRef ds:uri="230e9df3-be65-4c73-a93b-d1236ebd677e"/>
    <ds:schemaRef ds:uri="71af3243-3dd4-4a8d-8c0d-dd76da1f02a5"/>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
  <TotalTime>237</TotalTime>
  <Words>2117</Words>
  <Application>Microsoft Office PowerPoint</Application>
  <PresentationFormat>Widescreen</PresentationFormat>
  <Paragraphs>379</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Symbol</vt:lpstr>
      <vt:lpstr>Office Theme</vt:lpstr>
      <vt:lpstr>Conflicts of Neutrality: Exploring Definitions, Values, and Practices among Canadian Academic Librarians  Emily Jaeger-McEnroe Liaison Librarian, McGill University</vt:lpstr>
      <vt:lpstr>Neutrality, personal integrity and professional skills </vt:lpstr>
      <vt:lpstr>Research Questions</vt:lpstr>
      <vt:lpstr>Sampled population </vt:lpstr>
      <vt:lpstr>Survey response</vt:lpstr>
      <vt:lpstr>Defining Neutrality</vt:lpstr>
      <vt:lpstr>Defining Neutrality </vt:lpstr>
      <vt:lpstr>Neutrality in practice</vt:lpstr>
      <vt:lpstr>Neutrality and ideals </vt:lpstr>
      <vt:lpstr>Valuing Neutrality</vt:lpstr>
      <vt:lpstr>CFLA-FCAB Code of Ethics (also the IFLA Code of Ethics!)</vt:lpstr>
      <vt:lpstr>Valuing Neutrality</vt:lpstr>
      <vt:lpstr>Valuing Neutrality</vt:lpstr>
      <vt:lpstr>Valuing Neutrality</vt:lpstr>
      <vt:lpstr>Practicing Neutrality</vt:lpstr>
      <vt:lpstr>Practicing Neutrality </vt:lpstr>
      <vt:lpstr>Practicing Neutrality </vt:lpstr>
      <vt:lpstr>Scenario Questions </vt:lpstr>
      <vt:lpstr>Practicing Neutrality </vt:lpstr>
      <vt:lpstr>Neutrality and Action</vt:lpstr>
      <vt:lpstr>PowerPoint Presentation</vt:lpstr>
      <vt:lpstr>Practicing Neutrality </vt:lpstr>
      <vt:lpstr>Practicing Neutrality </vt:lpstr>
      <vt:lpstr>Practicing Neutrality </vt:lpstr>
      <vt:lpstr>PowerPoint Presentation</vt:lpstr>
      <vt:lpstr>PowerPoint Presentation</vt:lpstr>
      <vt:lpstr>PowerPoint Presentation</vt:lpstr>
      <vt:lpstr>Conclusions</vt:lpstr>
      <vt:lpstr>Next steps</vt:lpstr>
      <vt:lpstr>Questions &amp; Comments &amp; Suggestions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LGBTQIA+ Pride Month</dc:title>
  <dc:subject/>
  <dc:creator>Emily Jaeger-McEnroe</dc:creator>
  <cp:keywords/>
  <dc:description/>
  <cp:lastModifiedBy>Emily Jaeger-McEnroe</cp:lastModifiedBy>
  <cp:revision>2</cp:revision>
  <dcterms:created xsi:type="dcterms:W3CDTF">2024-04-08T15:17:15Z</dcterms:created>
  <dcterms:modified xsi:type="dcterms:W3CDTF">2024-04-15T19:38:48Z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0x010100D6644F03B9AA704590C08C6B7FB8D7A6</vt:lpwstr>
  </property>
</Properties>
</file>