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8" r:id="rId5"/>
    <p:sldId id="259" r:id="rId6"/>
    <p:sldId id="284" r:id="rId7"/>
    <p:sldId id="263" r:id="rId8"/>
    <p:sldId id="271" r:id="rId9"/>
    <p:sldId id="293" r:id="rId10"/>
    <p:sldId id="272" r:id="rId11"/>
    <p:sldId id="266" r:id="rId12"/>
    <p:sldId id="292" r:id="rId13"/>
    <p:sldId id="294" r:id="rId14"/>
    <p:sldId id="275" r:id="rId15"/>
    <p:sldId id="291" r:id="rId16"/>
    <p:sldId id="283" r:id="rId17"/>
    <p:sldId id="262" r:id="rId18"/>
    <p:sldId id="273" r:id="rId19"/>
    <p:sldId id="302" r:id="rId20"/>
    <p:sldId id="304" r:id="rId21"/>
    <p:sldId id="274" r:id="rId22"/>
    <p:sldId id="261" r:id="rId23"/>
    <p:sldId id="296" r:id="rId24"/>
    <p:sldId id="303" r:id="rId25"/>
    <p:sldId id="297" r:id="rId26"/>
    <p:sldId id="298" r:id="rId27"/>
    <p:sldId id="300" r:id="rId28"/>
    <p:sldId id="301" r:id="rId29"/>
    <p:sldId id="299" r:id="rId30"/>
    <p:sldId id="295" r:id="rId31"/>
    <p:sldId id="305" r:id="rId32"/>
  </p:sldIdLst>
  <p:sldSz cx="7620000" cy="5715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6" userDrawn="1">
          <p15:clr>
            <a:srgbClr val="A4A3A4"/>
          </p15:clr>
        </p15:guide>
        <p15:guide id="2" orient="horz" pos="3266" userDrawn="1">
          <p15:clr>
            <a:srgbClr val="A4A3A4"/>
          </p15:clr>
        </p15:guide>
        <p15:guide id="3" orient="horz" userDrawn="1">
          <p15:clr>
            <a:srgbClr val="A4A3A4"/>
          </p15:clr>
        </p15:guide>
        <p15:guide id="4" orient="horz" pos="3502" userDrawn="1">
          <p15:clr>
            <a:srgbClr val="A4A3A4"/>
          </p15:clr>
        </p15:guide>
        <p15:guide id="5" orient="horz" pos="3599" userDrawn="1">
          <p15:clr>
            <a:srgbClr val="A4A3A4"/>
          </p15:clr>
        </p15:guide>
        <p15:guide id="6" orient="horz" pos="483" userDrawn="1">
          <p15:clr>
            <a:srgbClr val="A4A3A4"/>
          </p15:clr>
        </p15:guide>
        <p15:guide id="7" orient="horz" pos="2398" userDrawn="1">
          <p15:clr>
            <a:srgbClr val="A4A3A4"/>
          </p15:clr>
        </p15:guide>
        <p15:guide id="8" orient="horz" pos="1438" userDrawn="1">
          <p15:clr>
            <a:srgbClr val="A4A3A4"/>
          </p15:clr>
        </p15:guide>
        <p15:guide id="9" pos="2400" userDrawn="1">
          <p15:clr>
            <a:srgbClr val="A4A3A4"/>
          </p15:clr>
        </p15:guide>
        <p15:guide id="10" pos="4658" userDrawn="1">
          <p15:clr>
            <a:srgbClr val="A4A3A4"/>
          </p15:clr>
        </p15:guide>
        <p15:guide id="11" pos="148" userDrawn="1">
          <p15:clr>
            <a:srgbClr val="A4A3A4"/>
          </p15:clr>
        </p15:guide>
        <p15:guide id="12" pos="305" userDrawn="1">
          <p15:clr>
            <a:srgbClr val="A4A3A4"/>
          </p15:clr>
        </p15:guide>
        <p15:guide id="13" pos="45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5A6"/>
    <a:srgbClr val="FFF6CA"/>
    <a:srgbClr val="D8F0F8"/>
    <a:srgbClr val="024F6D"/>
    <a:srgbClr val="C8EAF5"/>
    <a:srgbClr val="0096C9"/>
    <a:srgbClr val="90B4C6"/>
    <a:srgbClr val="548AA5"/>
    <a:srgbClr val="263E4A"/>
    <a:srgbClr val="315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18" autoAdjust="0"/>
    <p:restoredTop sz="94660"/>
  </p:normalViewPr>
  <p:slideViewPr>
    <p:cSldViewPr snapToGrid="0" snapToObjects="1">
      <p:cViewPr varScale="1">
        <p:scale>
          <a:sx n="108" d="100"/>
          <a:sy n="108" d="100"/>
        </p:scale>
        <p:origin x="1064" y="192"/>
      </p:cViewPr>
      <p:guideLst>
        <p:guide orient="horz" pos="3386"/>
        <p:guide orient="horz" pos="3266"/>
        <p:guide orient="horz"/>
        <p:guide orient="horz" pos="3502"/>
        <p:guide orient="horz" pos="3599"/>
        <p:guide orient="horz" pos="483"/>
        <p:guide orient="horz" pos="2398"/>
        <p:guide orient="horz" pos="1438"/>
        <p:guide pos="2400"/>
        <p:guide pos="4658"/>
        <p:guide pos="148"/>
        <p:guide pos="305"/>
        <p:guide pos="451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D7EC7-AB46-3D4B-806D-931124F8D5A1}" type="datetimeFigureOut">
              <a:rPr lang="en-CA" smtClean="0"/>
              <a:t>2025-04-23</a:t>
            </a:fld>
            <a:endParaRPr lang="en-CA"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B0831-7236-3642-96D4-D4AA5F333DCD}" type="slidenum">
              <a:rPr lang="en-CA" smtClean="0"/>
              <a:t>‹#›</a:t>
            </a:fld>
            <a:endParaRPr lang="en-CA" dirty="0"/>
          </a:p>
        </p:txBody>
      </p:sp>
    </p:spTree>
    <p:extLst>
      <p:ext uri="{BB962C8B-B14F-4D97-AF65-F5344CB8AC3E}">
        <p14:creationId xmlns:p14="http://schemas.microsoft.com/office/powerpoint/2010/main" val="2731736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pp. xix-xxi, “The Collecting of a Library”</a:t>
            </a:r>
          </a:p>
        </p:txBody>
      </p:sp>
      <p:sp>
        <p:nvSpPr>
          <p:cNvPr id="4" name="Slide Number Placeholder 3"/>
          <p:cNvSpPr>
            <a:spLocks noGrp="1"/>
          </p:cNvSpPr>
          <p:nvPr>
            <p:ph type="sldNum" sz="quarter" idx="5"/>
          </p:nvPr>
        </p:nvSpPr>
        <p:spPr/>
        <p:txBody>
          <a:bodyPr/>
          <a:lstStyle/>
          <a:p>
            <a:fld id="{7C7FBA21-8A2F-BA41-B1F4-D543B216220F}" type="slidenum">
              <a:rPr lang="en-CA" smtClean="0"/>
              <a:t>7</a:t>
            </a:fld>
            <a:endParaRPr lang="en-CA"/>
          </a:p>
        </p:txBody>
      </p:sp>
    </p:spTree>
    <p:extLst>
      <p:ext uri="{BB962C8B-B14F-4D97-AF65-F5344CB8AC3E}">
        <p14:creationId xmlns:p14="http://schemas.microsoft.com/office/powerpoint/2010/main" val="366422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pp. xxi-xxiii “The Collecting of a Library”</a:t>
            </a:r>
          </a:p>
        </p:txBody>
      </p:sp>
      <p:sp>
        <p:nvSpPr>
          <p:cNvPr id="4" name="Slide Number Placeholder 3"/>
          <p:cNvSpPr>
            <a:spLocks noGrp="1"/>
          </p:cNvSpPr>
          <p:nvPr>
            <p:ph type="sldNum" sz="quarter" idx="5"/>
          </p:nvPr>
        </p:nvSpPr>
        <p:spPr/>
        <p:txBody>
          <a:bodyPr/>
          <a:lstStyle/>
          <a:p>
            <a:fld id="{7C7FBA21-8A2F-BA41-B1F4-D543B216220F}" type="slidenum">
              <a:rPr lang="en-CA" smtClean="0"/>
              <a:t>8</a:t>
            </a:fld>
            <a:endParaRPr lang="en-CA"/>
          </a:p>
        </p:txBody>
      </p:sp>
    </p:spTree>
    <p:extLst>
      <p:ext uri="{BB962C8B-B14F-4D97-AF65-F5344CB8AC3E}">
        <p14:creationId xmlns:p14="http://schemas.microsoft.com/office/powerpoint/2010/main" val="1669142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1"/>
            <a:ext cx="7620000" cy="3807355"/>
          </a:xfrm>
          <a:prstGeom prst="rect">
            <a:avLst/>
          </a:prstGeom>
          <a:solidFill>
            <a:srgbClr val="D8F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Trebuchet MS" pitchFamily="34" charset="0"/>
            </a:endParaRPr>
          </a:p>
        </p:txBody>
      </p:sp>
      <p:sp>
        <p:nvSpPr>
          <p:cNvPr id="2" name="Title 1"/>
          <p:cNvSpPr>
            <a:spLocks noGrp="1"/>
          </p:cNvSpPr>
          <p:nvPr>
            <p:ph type="ctrTitle"/>
          </p:nvPr>
        </p:nvSpPr>
        <p:spPr>
          <a:xfrm>
            <a:off x="441854" y="1584854"/>
            <a:ext cx="6736292" cy="1397000"/>
          </a:xfrm>
        </p:spPr>
        <p:txBody>
          <a:bodyPr lIns="0" rIns="0">
            <a:normAutofit/>
          </a:bodyPr>
          <a:lstStyle>
            <a:lvl1pPr algn="l">
              <a:defRPr sz="3333" b="0" baseline="0">
                <a:solidFill>
                  <a:srgbClr val="024F6D"/>
                </a:solidFill>
                <a:latin typeface="Calibri" pitchFamily="34" charset="0"/>
                <a:ea typeface="Verdana" pitchFamily="34" charset="0"/>
                <a:cs typeface="Verdana"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6070FFC9-2274-3BDE-4A92-BD98C4AE48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932497" y="4974294"/>
            <a:ext cx="2526752" cy="608176"/>
          </a:xfrm>
          <a:prstGeom prst="rect">
            <a:avLst/>
          </a:prstGeom>
        </p:spPr>
      </p:pic>
      <p:pic>
        <p:nvPicPr>
          <p:cNvPr id="8" name="Picture 7">
            <a:extLst>
              <a:ext uri="{FF2B5EF4-FFF2-40B4-BE49-F238E27FC236}">
                <a16:creationId xmlns:a16="http://schemas.microsoft.com/office/drawing/2014/main" id="{F5312990-BD9D-3EB3-AE26-EE8D4E7A6C4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 r="16539"/>
          <a:stretch/>
        </p:blipFill>
        <p:spPr>
          <a:xfrm>
            <a:off x="0" y="3383476"/>
            <a:ext cx="7632000" cy="85336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24F6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AF16D-EA49-5EF7-4AFC-E03608F576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88804" y="5213951"/>
            <a:ext cx="1530181" cy="441968"/>
          </a:xfrm>
          <a:prstGeom prst="rect">
            <a:avLst/>
          </a:prstGeom>
        </p:spPr>
      </p:pic>
    </p:spTree>
    <p:extLst>
      <p:ext uri="{BB962C8B-B14F-4D97-AF65-F5344CB8AC3E}">
        <p14:creationId xmlns:p14="http://schemas.microsoft.com/office/powerpoint/2010/main" val="276773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F4DC67-2406-DE23-1519-E0A6202CD7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88" y="1"/>
            <a:ext cx="7625388" cy="801082"/>
          </a:xfrm>
          <a:prstGeom prst="rect">
            <a:avLst/>
          </a:prstGeom>
        </p:spPr>
      </p:pic>
      <p:sp>
        <p:nvSpPr>
          <p:cNvPr id="3" name="Content Placeholder 2"/>
          <p:cNvSpPr>
            <a:spLocks noGrp="1"/>
          </p:cNvSpPr>
          <p:nvPr>
            <p:ph idx="1"/>
          </p:nvPr>
        </p:nvSpPr>
        <p:spPr>
          <a:xfrm>
            <a:off x="12095" y="801082"/>
            <a:ext cx="7393782" cy="4383429"/>
          </a:xfrm>
        </p:spPr>
        <p:txBody>
          <a:bodyPr lIns="274320" tIns="274320" rIns="274320" bIns="274320">
            <a:normAutofit/>
          </a:bodyPr>
          <a:lstStyle>
            <a:lvl1pPr marL="235470" indent="-235470">
              <a:spcBef>
                <a:spcPts val="1000"/>
              </a:spcBef>
              <a:spcAft>
                <a:spcPts val="500"/>
              </a:spcAft>
              <a:buClr>
                <a:srgbClr val="0096C9"/>
              </a:buClr>
              <a:buFont typeface="Wingdings" pitchFamily="2" charset="2"/>
              <a:buChar char="§"/>
              <a:defRPr sz="2000">
                <a:solidFill>
                  <a:schemeClr val="tx1">
                    <a:lumMod val="75000"/>
                    <a:lumOff val="25000"/>
                  </a:schemeClr>
                </a:solidFill>
                <a:latin typeface="Calibri" pitchFamily="34" charset="0"/>
              </a:defRPr>
            </a:lvl1pPr>
            <a:lvl2pPr>
              <a:spcBef>
                <a:spcPts val="500"/>
              </a:spcBef>
              <a:buClr>
                <a:srgbClr val="B2D235"/>
              </a:buClr>
              <a:buFont typeface="Wingdings" pitchFamily="2" charset="2"/>
              <a:buChar char="§"/>
              <a:defRPr sz="1500">
                <a:solidFill>
                  <a:schemeClr val="tx1">
                    <a:lumMod val="75000"/>
                    <a:lumOff val="25000"/>
                  </a:schemeClr>
                </a:solidFill>
                <a:latin typeface="Calibri" pitchFamily="34" charset="0"/>
              </a:defRPr>
            </a:lvl2pPr>
            <a:lvl3pPr>
              <a:spcBef>
                <a:spcPts val="500"/>
              </a:spcBef>
              <a:buClr>
                <a:srgbClr val="B2D235"/>
              </a:buClr>
              <a:buFont typeface="Wingdings" pitchFamily="2" charset="2"/>
              <a:buChar char="§"/>
              <a:defRPr sz="1500">
                <a:solidFill>
                  <a:schemeClr val="tx1">
                    <a:lumMod val="75000"/>
                    <a:lumOff val="25000"/>
                  </a:schemeClr>
                </a:solidFill>
                <a:latin typeface="Calibri" pitchFamily="34" charset="0"/>
              </a:defRPr>
            </a:lvl3pPr>
            <a:lvl4pPr>
              <a:spcBef>
                <a:spcPts val="500"/>
              </a:spcBef>
              <a:buClr>
                <a:srgbClr val="B2D235"/>
              </a:buClr>
              <a:buFont typeface="Wingdings" pitchFamily="2" charset="2"/>
              <a:buChar char="§"/>
              <a:defRPr sz="1500">
                <a:solidFill>
                  <a:schemeClr val="tx1">
                    <a:lumMod val="75000"/>
                    <a:lumOff val="25000"/>
                  </a:schemeClr>
                </a:solidFill>
                <a:latin typeface="Calibri" pitchFamily="34" charset="0"/>
              </a:defRPr>
            </a:lvl4pPr>
            <a:lvl5pPr>
              <a:spcBef>
                <a:spcPts val="500"/>
              </a:spcBef>
              <a:buClr>
                <a:srgbClr val="B2D235"/>
              </a:buClr>
              <a:buFont typeface="Wingdings" pitchFamily="2" charset="2"/>
              <a:buChar char="§"/>
              <a:defRPr sz="1500">
                <a:solidFill>
                  <a:schemeClr val="tx1">
                    <a:lumMod val="75000"/>
                    <a:lumOff val="25000"/>
                  </a:schemeClr>
                </a:solidFill>
                <a:latin typeface="Calibri"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6257531A-A787-5DCF-0944-D8062510ECE8}"/>
              </a:ext>
            </a:extLst>
          </p:cNvPr>
          <p:cNvSpPr>
            <a:spLocks noGrp="1"/>
          </p:cNvSpPr>
          <p:nvPr>
            <p:ph type="title"/>
          </p:nvPr>
        </p:nvSpPr>
        <p:spPr>
          <a:xfrm>
            <a:off x="235478" y="131524"/>
            <a:ext cx="7384522" cy="669559"/>
          </a:xfrm>
        </p:spPr>
        <p:txBody>
          <a:bodyPr lIns="274320" rIns="274320">
            <a:normAutofit/>
          </a:bodyPr>
          <a:lstStyle>
            <a:lvl1pPr algn="l">
              <a:defRPr sz="2333">
                <a:solidFill>
                  <a:srgbClr val="024F6D"/>
                </a:solidFill>
                <a:latin typeface="Calibri"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5C71B56D-EBB1-4E6E-C3E5-3A649D15ACE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569659" y="5213951"/>
            <a:ext cx="1836218" cy="44196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A6517A-9A9B-9E46-0CA7-F2967F9BC3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88" y="1"/>
            <a:ext cx="7625388" cy="801082"/>
          </a:xfrm>
          <a:prstGeom prst="rect">
            <a:avLst/>
          </a:prstGeom>
        </p:spPr>
      </p:pic>
      <p:sp>
        <p:nvSpPr>
          <p:cNvPr id="3" name="Content Placeholder 2"/>
          <p:cNvSpPr>
            <a:spLocks noGrp="1"/>
          </p:cNvSpPr>
          <p:nvPr>
            <p:ph sz="half" idx="1"/>
          </p:nvPr>
        </p:nvSpPr>
        <p:spPr>
          <a:xfrm>
            <a:off x="235481" y="1189303"/>
            <a:ext cx="3456781" cy="3995208"/>
          </a:xfrm>
        </p:spPr>
        <p:txBody>
          <a:bodyPr>
            <a:normAutofit/>
          </a:bodyPr>
          <a:lstStyle>
            <a:lvl1pPr>
              <a:spcBef>
                <a:spcPts val="1000"/>
              </a:spcBef>
              <a:spcAft>
                <a:spcPts val="500"/>
              </a:spcAft>
              <a:buClr>
                <a:srgbClr val="0096C9"/>
              </a:buClr>
              <a:buFont typeface="Wingdings" pitchFamily="2" charset="2"/>
              <a:buChar char="§"/>
              <a:defRPr sz="2000">
                <a:solidFill>
                  <a:schemeClr val="tx1">
                    <a:lumMod val="75000"/>
                    <a:lumOff val="25000"/>
                  </a:schemeClr>
                </a:solidFill>
                <a:latin typeface="Calibri" pitchFamily="34" charset="0"/>
              </a:defRPr>
            </a:lvl1pPr>
            <a:lvl2pPr>
              <a:spcBef>
                <a:spcPts val="500"/>
              </a:spcBef>
              <a:buClr>
                <a:srgbClr val="B2D235"/>
              </a:buClr>
              <a:buFont typeface="Wingdings" pitchFamily="2" charset="2"/>
              <a:buChar char="§"/>
              <a:defRPr sz="1500">
                <a:solidFill>
                  <a:schemeClr val="tx1">
                    <a:lumMod val="75000"/>
                    <a:lumOff val="25000"/>
                  </a:schemeClr>
                </a:solidFill>
                <a:latin typeface="Calibri" pitchFamily="34" charset="0"/>
              </a:defRPr>
            </a:lvl2pPr>
            <a:lvl3pPr>
              <a:spcBef>
                <a:spcPts val="500"/>
              </a:spcBef>
              <a:buClr>
                <a:srgbClr val="B2D235"/>
              </a:buClr>
              <a:buFont typeface="Wingdings" pitchFamily="2" charset="2"/>
              <a:buChar char="§"/>
              <a:defRPr sz="1500">
                <a:solidFill>
                  <a:schemeClr val="tx1">
                    <a:lumMod val="75000"/>
                    <a:lumOff val="25000"/>
                  </a:schemeClr>
                </a:solidFill>
                <a:latin typeface="Calibri" pitchFamily="34" charset="0"/>
              </a:defRPr>
            </a:lvl3pPr>
            <a:lvl4pPr>
              <a:spcBef>
                <a:spcPts val="500"/>
              </a:spcBef>
              <a:buClr>
                <a:srgbClr val="B2D235"/>
              </a:buClr>
              <a:buFont typeface="Wingdings" pitchFamily="2" charset="2"/>
              <a:buChar char="§"/>
              <a:defRPr sz="1500">
                <a:solidFill>
                  <a:schemeClr val="tx1">
                    <a:lumMod val="75000"/>
                    <a:lumOff val="25000"/>
                  </a:schemeClr>
                </a:solidFill>
                <a:latin typeface="Calibri" pitchFamily="34" charset="0"/>
              </a:defRPr>
            </a:lvl4pPr>
            <a:lvl5pPr>
              <a:spcBef>
                <a:spcPts val="500"/>
              </a:spcBef>
              <a:buClr>
                <a:srgbClr val="B2D235"/>
              </a:buClr>
              <a:buFont typeface="Wingdings" pitchFamily="2" charset="2"/>
              <a:buChar char="§"/>
              <a:defRPr sz="1500">
                <a:solidFill>
                  <a:schemeClr val="tx1">
                    <a:lumMod val="75000"/>
                    <a:lumOff val="25000"/>
                  </a:schemeClr>
                </a:solidFill>
                <a:latin typeface="Calibri" pitchFamily="34" charset="0"/>
              </a:defRPr>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927741" y="1189303"/>
            <a:ext cx="3466043" cy="3995208"/>
          </a:xfrm>
        </p:spPr>
        <p:txBody>
          <a:bodyPr>
            <a:normAutofit/>
          </a:bodyPr>
          <a:lstStyle>
            <a:lvl1pPr>
              <a:spcBef>
                <a:spcPts val="1000"/>
              </a:spcBef>
              <a:spcAft>
                <a:spcPts val="500"/>
              </a:spcAft>
              <a:buClr>
                <a:srgbClr val="0096C9"/>
              </a:buClr>
              <a:buFont typeface="Wingdings" pitchFamily="2" charset="2"/>
              <a:buChar char="§"/>
              <a:defRPr sz="2000">
                <a:solidFill>
                  <a:schemeClr val="tx1">
                    <a:lumMod val="75000"/>
                    <a:lumOff val="25000"/>
                  </a:schemeClr>
                </a:solidFill>
                <a:latin typeface="Calibri" pitchFamily="34" charset="0"/>
              </a:defRPr>
            </a:lvl1pPr>
            <a:lvl2pPr>
              <a:spcBef>
                <a:spcPts val="500"/>
              </a:spcBef>
              <a:buClr>
                <a:srgbClr val="B2D235"/>
              </a:buClr>
              <a:buFont typeface="Wingdings" pitchFamily="2" charset="2"/>
              <a:buChar char="§"/>
              <a:defRPr sz="1500">
                <a:solidFill>
                  <a:schemeClr val="tx1">
                    <a:lumMod val="75000"/>
                    <a:lumOff val="25000"/>
                  </a:schemeClr>
                </a:solidFill>
                <a:latin typeface="Calibri" pitchFamily="34" charset="0"/>
              </a:defRPr>
            </a:lvl2pPr>
            <a:lvl3pPr>
              <a:spcBef>
                <a:spcPts val="500"/>
              </a:spcBef>
              <a:buClr>
                <a:srgbClr val="B2D235"/>
              </a:buClr>
              <a:buFont typeface="Wingdings" pitchFamily="2" charset="2"/>
              <a:buChar char="§"/>
              <a:defRPr sz="1500">
                <a:solidFill>
                  <a:schemeClr val="tx1">
                    <a:lumMod val="75000"/>
                    <a:lumOff val="25000"/>
                  </a:schemeClr>
                </a:solidFill>
                <a:latin typeface="Calibri" pitchFamily="34" charset="0"/>
              </a:defRPr>
            </a:lvl3pPr>
            <a:lvl4pPr>
              <a:spcBef>
                <a:spcPts val="500"/>
              </a:spcBef>
              <a:buClr>
                <a:srgbClr val="B2D235"/>
              </a:buClr>
              <a:buFont typeface="Wingdings" pitchFamily="2" charset="2"/>
              <a:buChar char="§"/>
              <a:defRPr sz="1500">
                <a:solidFill>
                  <a:schemeClr val="tx1">
                    <a:lumMod val="75000"/>
                    <a:lumOff val="25000"/>
                  </a:schemeClr>
                </a:solidFill>
                <a:latin typeface="Calibri" pitchFamily="34" charset="0"/>
              </a:defRPr>
            </a:lvl4pPr>
            <a:lvl5pPr>
              <a:spcBef>
                <a:spcPts val="500"/>
              </a:spcBef>
              <a:buClr>
                <a:srgbClr val="B2D235"/>
              </a:buClr>
              <a:buFont typeface="Wingdings" pitchFamily="2" charset="2"/>
              <a:buChar char="§"/>
              <a:defRPr sz="1500">
                <a:solidFill>
                  <a:schemeClr val="tx1">
                    <a:lumMod val="75000"/>
                    <a:lumOff val="25000"/>
                  </a:schemeClr>
                </a:solidFill>
                <a:latin typeface="Calibri" pitchFamily="34" charset="0"/>
              </a:defRPr>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35478" y="131524"/>
            <a:ext cx="7384522" cy="669559"/>
          </a:xfrm>
        </p:spPr>
        <p:txBody>
          <a:bodyPr lIns="274320" rIns="274320">
            <a:normAutofit/>
          </a:bodyPr>
          <a:lstStyle>
            <a:lvl1pPr algn="l">
              <a:defRPr sz="2333">
                <a:solidFill>
                  <a:srgbClr val="024F6D"/>
                </a:solidFill>
                <a:latin typeface="Calibri"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D3EC2933-83E7-249A-86AA-CF0C9D6D5EB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569659" y="5213951"/>
            <a:ext cx="1836218" cy="44196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88A752-2177-C495-7656-FFFC139769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88" y="1"/>
            <a:ext cx="7625388" cy="801082"/>
          </a:xfrm>
          <a:prstGeom prst="rect">
            <a:avLst/>
          </a:prstGeom>
        </p:spPr>
      </p:pic>
      <p:sp>
        <p:nvSpPr>
          <p:cNvPr id="4" name="Title 1">
            <a:extLst>
              <a:ext uri="{FF2B5EF4-FFF2-40B4-BE49-F238E27FC236}">
                <a16:creationId xmlns:a16="http://schemas.microsoft.com/office/drawing/2014/main" id="{EA3ACD1B-FD1A-7F2E-705E-E39733981803}"/>
              </a:ext>
            </a:extLst>
          </p:cNvPr>
          <p:cNvSpPr>
            <a:spLocks noGrp="1"/>
          </p:cNvSpPr>
          <p:nvPr>
            <p:ph type="title"/>
          </p:nvPr>
        </p:nvSpPr>
        <p:spPr>
          <a:xfrm>
            <a:off x="235478" y="131524"/>
            <a:ext cx="7384522" cy="669559"/>
          </a:xfrm>
        </p:spPr>
        <p:txBody>
          <a:bodyPr lIns="274320" rIns="274320">
            <a:normAutofit/>
          </a:bodyPr>
          <a:lstStyle>
            <a:lvl1pPr algn="l">
              <a:defRPr sz="2333">
                <a:solidFill>
                  <a:srgbClr val="024F6D"/>
                </a:solidFill>
                <a:latin typeface="Calibri"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BA3B268A-0448-506B-54F3-147C34E7821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569659" y="5213951"/>
            <a:ext cx="1836218" cy="44196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4070A3-7B83-37E0-BB2F-0679B016E82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569659" y="5213951"/>
            <a:ext cx="1836218" cy="44196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1"/>
            <a:ext cx="7620000" cy="3807355"/>
          </a:xfrm>
          <a:prstGeom prst="rect">
            <a:avLst/>
          </a:prstGeom>
          <a:solidFill>
            <a:srgbClr val="024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Trebuchet MS" pitchFamily="34" charset="0"/>
            </a:endParaRPr>
          </a:p>
        </p:txBody>
      </p:sp>
      <p:sp>
        <p:nvSpPr>
          <p:cNvPr id="2" name="Title 1"/>
          <p:cNvSpPr>
            <a:spLocks noGrp="1"/>
          </p:cNvSpPr>
          <p:nvPr>
            <p:ph type="ctrTitle"/>
          </p:nvPr>
        </p:nvSpPr>
        <p:spPr>
          <a:xfrm>
            <a:off x="441854" y="1584854"/>
            <a:ext cx="6736292" cy="1397000"/>
          </a:xfrm>
        </p:spPr>
        <p:txBody>
          <a:bodyPr lIns="0" rIns="0">
            <a:normAutofit/>
          </a:bodyPr>
          <a:lstStyle>
            <a:lvl1pPr algn="l">
              <a:defRPr sz="3333" b="0" baseline="0">
                <a:solidFill>
                  <a:schemeClr val="bg1"/>
                </a:solidFill>
                <a:latin typeface="Calibri" pitchFamily="34" charset="0"/>
                <a:ea typeface="Verdana" pitchFamily="34" charset="0"/>
                <a:cs typeface="Verdana"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E8B7CAF-58BA-1967-3F00-916FCFC3DB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 r="16539"/>
          <a:stretch/>
        </p:blipFill>
        <p:spPr>
          <a:xfrm>
            <a:off x="0" y="3383476"/>
            <a:ext cx="7632000" cy="853368"/>
          </a:xfrm>
          <a:prstGeom prst="rect">
            <a:avLst/>
          </a:prstGeom>
        </p:spPr>
      </p:pic>
      <p:pic>
        <p:nvPicPr>
          <p:cNvPr id="6" name="Picture 5">
            <a:extLst>
              <a:ext uri="{FF2B5EF4-FFF2-40B4-BE49-F238E27FC236}">
                <a16:creationId xmlns:a16="http://schemas.microsoft.com/office/drawing/2014/main" id="{E3FE3CB1-F4C8-0262-1949-B6E67762189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932497" y="4974294"/>
            <a:ext cx="2526752" cy="608176"/>
          </a:xfrm>
          <a:prstGeom prst="rect">
            <a:avLst/>
          </a:prstGeom>
        </p:spPr>
      </p:pic>
    </p:spTree>
    <p:extLst>
      <p:ext uri="{BB962C8B-B14F-4D97-AF65-F5344CB8AC3E}">
        <p14:creationId xmlns:p14="http://schemas.microsoft.com/office/powerpoint/2010/main" val="256724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24F6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90F296-568E-130E-FE11-1F96C6BD35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88" y="1"/>
            <a:ext cx="7625388" cy="801082"/>
          </a:xfrm>
          <a:prstGeom prst="rect">
            <a:avLst/>
          </a:prstGeom>
        </p:spPr>
      </p:pic>
      <p:sp>
        <p:nvSpPr>
          <p:cNvPr id="3" name="Content Placeholder 2"/>
          <p:cNvSpPr>
            <a:spLocks noGrp="1"/>
          </p:cNvSpPr>
          <p:nvPr>
            <p:ph idx="1"/>
          </p:nvPr>
        </p:nvSpPr>
        <p:spPr>
          <a:xfrm>
            <a:off x="12095" y="801082"/>
            <a:ext cx="7393782" cy="4383429"/>
          </a:xfrm>
        </p:spPr>
        <p:txBody>
          <a:bodyPr lIns="274320" tIns="274320" rIns="274320" bIns="274320">
            <a:normAutofit/>
          </a:bodyPr>
          <a:lstStyle>
            <a:lvl1pPr marL="235470" indent="-235470">
              <a:spcBef>
                <a:spcPts val="1000"/>
              </a:spcBef>
              <a:spcAft>
                <a:spcPts val="500"/>
              </a:spcAft>
              <a:buClr>
                <a:srgbClr val="0096C9"/>
              </a:buClr>
              <a:buFont typeface="Wingdings" pitchFamily="2" charset="2"/>
              <a:buChar char="§"/>
              <a:defRPr sz="2000">
                <a:solidFill>
                  <a:schemeClr val="bg1"/>
                </a:solidFill>
                <a:latin typeface="Calibri" pitchFamily="34" charset="0"/>
              </a:defRPr>
            </a:lvl1pPr>
            <a:lvl2pPr>
              <a:spcBef>
                <a:spcPts val="500"/>
              </a:spcBef>
              <a:buClr>
                <a:srgbClr val="B2D235"/>
              </a:buClr>
              <a:buFont typeface="Wingdings" pitchFamily="2" charset="2"/>
              <a:buChar char="§"/>
              <a:defRPr sz="1500">
                <a:solidFill>
                  <a:schemeClr val="bg1"/>
                </a:solidFill>
                <a:latin typeface="Calibri" pitchFamily="34" charset="0"/>
              </a:defRPr>
            </a:lvl2pPr>
            <a:lvl3pPr>
              <a:spcBef>
                <a:spcPts val="500"/>
              </a:spcBef>
              <a:buClr>
                <a:srgbClr val="B2D235"/>
              </a:buClr>
              <a:buFont typeface="Wingdings" pitchFamily="2" charset="2"/>
              <a:buChar char="§"/>
              <a:defRPr sz="1500">
                <a:solidFill>
                  <a:schemeClr val="bg1"/>
                </a:solidFill>
                <a:latin typeface="Calibri" pitchFamily="34" charset="0"/>
              </a:defRPr>
            </a:lvl3pPr>
            <a:lvl4pPr>
              <a:spcBef>
                <a:spcPts val="500"/>
              </a:spcBef>
              <a:buClr>
                <a:srgbClr val="B2D235"/>
              </a:buClr>
              <a:buFont typeface="Wingdings" pitchFamily="2" charset="2"/>
              <a:buChar char="§"/>
              <a:defRPr sz="1500">
                <a:solidFill>
                  <a:schemeClr val="bg1"/>
                </a:solidFill>
                <a:latin typeface="Calibri" pitchFamily="34" charset="0"/>
              </a:defRPr>
            </a:lvl4pPr>
            <a:lvl5pPr>
              <a:spcBef>
                <a:spcPts val="500"/>
              </a:spcBef>
              <a:buClr>
                <a:srgbClr val="B2D235"/>
              </a:buClr>
              <a:buFont typeface="Wingdings" pitchFamily="2" charset="2"/>
              <a:buChar char="§"/>
              <a:defRPr sz="1500">
                <a:solidFill>
                  <a:schemeClr val="bg1"/>
                </a:solidFill>
                <a:latin typeface="Calibri"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6257531A-A787-5DCF-0944-D8062510ECE8}"/>
              </a:ext>
            </a:extLst>
          </p:cNvPr>
          <p:cNvSpPr>
            <a:spLocks noGrp="1"/>
          </p:cNvSpPr>
          <p:nvPr>
            <p:ph type="title"/>
          </p:nvPr>
        </p:nvSpPr>
        <p:spPr>
          <a:xfrm>
            <a:off x="235478" y="131524"/>
            <a:ext cx="7384522" cy="669559"/>
          </a:xfrm>
        </p:spPr>
        <p:txBody>
          <a:bodyPr lIns="274320" rIns="274320">
            <a:normAutofit/>
          </a:bodyPr>
          <a:lstStyle>
            <a:lvl1pPr algn="l">
              <a:defRPr sz="2333">
                <a:solidFill>
                  <a:srgbClr val="024F6D"/>
                </a:solidFill>
                <a:latin typeface="Calibri"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9A5CFDCE-2CE2-2CA5-F375-6031C10EED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569660" y="5213951"/>
            <a:ext cx="1836217" cy="441968"/>
          </a:xfrm>
          <a:prstGeom prst="rect">
            <a:avLst/>
          </a:prstGeom>
        </p:spPr>
      </p:pic>
    </p:spTree>
    <p:extLst>
      <p:ext uri="{BB962C8B-B14F-4D97-AF65-F5344CB8AC3E}">
        <p14:creationId xmlns:p14="http://schemas.microsoft.com/office/powerpoint/2010/main" val="134995947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rgbClr val="024F6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76A955-92BC-9D57-1C0D-3C357D0E25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88" y="1"/>
            <a:ext cx="7625388" cy="801082"/>
          </a:xfrm>
          <a:prstGeom prst="rect">
            <a:avLst/>
          </a:prstGeom>
        </p:spPr>
      </p:pic>
      <p:sp>
        <p:nvSpPr>
          <p:cNvPr id="3" name="Content Placeholder 2"/>
          <p:cNvSpPr>
            <a:spLocks noGrp="1"/>
          </p:cNvSpPr>
          <p:nvPr>
            <p:ph sz="half" idx="1"/>
          </p:nvPr>
        </p:nvSpPr>
        <p:spPr>
          <a:xfrm>
            <a:off x="235481" y="1189303"/>
            <a:ext cx="3456781" cy="3995208"/>
          </a:xfrm>
        </p:spPr>
        <p:txBody>
          <a:bodyPr>
            <a:normAutofit/>
          </a:bodyPr>
          <a:lstStyle>
            <a:lvl1pPr>
              <a:spcBef>
                <a:spcPts val="1000"/>
              </a:spcBef>
              <a:spcAft>
                <a:spcPts val="500"/>
              </a:spcAft>
              <a:buClr>
                <a:srgbClr val="0096C9"/>
              </a:buClr>
              <a:buFont typeface="Wingdings" pitchFamily="2" charset="2"/>
              <a:buChar char="§"/>
              <a:defRPr sz="2000">
                <a:solidFill>
                  <a:schemeClr val="bg1"/>
                </a:solidFill>
                <a:latin typeface="Calibri" pitchFamily="34" charset="0"/>
              </a:defRPr>
            </a:lvl1pPr>
            <a:lvl2pPr>
              <a:spcBef>
                <a:spcPts val="500"/>
              </a:spcBef>
              <a:buClr>
                <a:srgbClr val="B2D235"/>
              </a:buClr>
              <a:buFont typeface="Wingdings" pitchFamily="2" charset="2"/>
              <a:buChar char="§"/>
              <a:defRPr sz="1500">
                <a:solidFill>
                  <a:schemeClr val="bg1"/>
                </a:solidFill>
                <a:latin typeface="Calibri" pitchFamily="34" charset="0"/>
              </a:defRPr>
            </a:lvl2pPr>
            <a:lvl3pPr>
              <a:spcBef>
                <a:spcPts val="500"/>
              </a:spcBef>
              <a:buClr>
                <a:srgbClr val="B2D235"/>
              </a:buClr>
              <a:buFont typeface="Wingdings" pitchFamily="2" charset="2"/>
              <a:buChar char="§"/>
              <a:defRPr sz="1500">
                <a:solidFill>
                  <a:schemeClr val="bg1"/>
                </a:solidFill>
                <a:latin typeface="Calibri" pitchFamily="34" charset="0"/>
              </a:defRPr>
            </a:lvl3pPr>
            <a:lvl4pPr>
              <a:spcBef>
                <a:spcPts val="500"/>
              </a:spcBef>
              <a:buClr>
                <a:srgbClr val="B2D235"/>
              </a:buClr>
              <a:buFont typeface="Wingdings" pitchFamily="2" charset="2"/>
              <a:buChar char="§"/>
              <a:defRPr sz="1500">
                <a:solidFill>
                  <a:schemeClr val="bg1"/>
                </a:solidFill>
                <a:latin typeface="Calibri" pitchFamily="34" charset="0"/>
              </a:defRPr>
            </a:lvl4pPr>
            <a:lvl5pPr>
              <a:spcBef>
                <a:spcPts val="500"/>
              </a:spcBef>
              <a:buClr>
                <a:srgbClr val="B2D235"/>
              </a:buClr>
              <a:buFont typeface="Wingdings" pitchFamily="2" charset="2"/>
              <a:buChar char="§"/>
              <a:defRPr sz="1500">
                <a:solidFill>
                  <a:schemeClr val="bg1"/>
                </a:solidFill>
                <a:latin typeface="Calibri" pitchFamily="34" charset="0"/>
              </a:defRPr>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927741" y="1189303"/>
            <a:ext cx="3466043" cy="3995208"/>
          </a:xfrm>
        </p:spPr>
        <p:txBody>
          <a:bodyPr>
            <a:normAutofit/>
          </a:bodyPr>
          <a:lstStyle>
            <a:lvl1pPr>
              <a:spcBef>
                <a:spcPts val="1000"/>
              </a:spcBef>
              <a:spcAft>
                <a:spcPts val="500"/>
              </a:spcAft>
              <a:buClr>
                <a:srgbClr val="0096C9"/>
              </a:buClr>
              <a:buFont typeface="Wingdings" pitchFamily="2" charset="2"/>
              <a:buChar char="§"/>
              <a:defRPr sz="2000">
                <a:solidFill>
                  <a:schemeClr val="bg1"/>
                </a:solidFill>
                <a:latin typeface="Calibri" pitchFamily="34" charset="0"/>
              </a:defRPr>
            </a:lvl1pPr>
            <a:lvl2pPr>
              <a:spcBef>
                <a:spcPts val="500"/>
              </a:spcBef>
              <a:buClr>
                <a:srgbClr val="B2D235"/>
              </a:buClr>
              <a:buFont typeface="Wingdings" pitchFamily="2" charset="2"/>
              <a:buChar char="§"/>
              <a:defRPr sz="1500">
                <a:solidFill>
                  <a:schemeClr val="bg1"/>
                </a:solidFill>
                <a:latin typeface="Calibri" pitchFamily="34" charset="0"/>
              </a:defRPr>
            </a:lvl2pPr>
            <a:lvl3pPr>
              <a:spcBef>
                <a:spcPts val="500"/>
              </a:spcBef>
              <a:buClr>
                <a:srgbClr val="B2D235"/>
              </a:buClr>
              <a:buFont typeface="Wingdings" pitchFamily="2" charset="2"/>
              <a:buChar char="§"/>
              <a:defRPr sz="1500">
                <a:solidFill>
                  <a:schemeClr val="bg1"/>
                </a:solidFill>
                <a:latin typeface="Calibri" pitchFamily="34" charset="0"/>
              </a:defRPr>
            </a:lvl3pPr>
            <a:lvl4pPr>
              <a:spcBef>
                <a:spcPts val="500"/>
              </a:spcBef>
              <a:buClr>
                <a:srgbClr val="B2D235"/>
              </a:buClr>
              <a:buFont typeface="Wingdings" pitchFamily="2" charset="2"/>
              <a:buChar char="§"/>
              <a:defRPr sz="1500">
                <a:solidFill>
                  <a:schemeClr val="bg1"/>
                </a:solidFill>
                <a:latin typeface="Calibri" pitchFamily="34" charset="0"/>
              </a:defRPr>
            </a:lvl4pPr>
            <a:lvl5pPr>
              <a:spcBef>
                <a:spcPts val="500"/>
              </a:spcBef>
              <a:buClr>
                <a:srgbClr val="B2D235"/>
              </a:buClr>
              <a:buFont typeface="Wingdings" pitchFamily="2" charset="2"/>
              <a:buChar char="§"/>
              <a:defRPr sz="1500">
                <a:solidFill>
                  <a:schemeClr val="bg1"/>
                </a:solidFill>
                <a:latin typeface="Calibri" pitchFamily="34" charset="0"/>
              </a:defRPr>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35478" y="131524"/>
            <a:ext cx="7384522" cy="669559"/>
          </a:xfrm>
        </p:spPr>
        <p:txBody>
          <a:bodyPr lIns="274320" rIns="274320">
            <a:normAutofit/>
          </a:bodyPr>
          <a:lstStyle>
            <a:lvl1pPr algn="l">
              <a:defRPr sz="2333">
                <a:solidFill>
                  <a:srgbClr val="024F6D"/>
                </a:solidFill>
                <a:latin typeface="Calibri"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4F4E559B-25E0-1A1A-C76A-EEAB825CF17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569660" y="5213951"/>
            <a:ext cx="1836217" cy="441968"/>
          </a:xfrm>
          <a:prstGeom prst="rect">
            <a:avLst/>
          </a:prstGeom>
        </p:spPr>
      </p:pic>
    </p:spTree>
    <p:extLst>
      <p:ext uri="{BB962C8B-B14F-4D97-AF65-F5344CB8AC3E}">
        <p14:creationId xmlns:p14="http://schemas.microsoft.com/office/powerpoint/2010/main" val="1273003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24F6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C39D16-6DB0-E2D0-9346-8AD4E2C73A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88" y="1"/>
            <a:ext cx="7625388" cy="801082"/>
          </a:xfrm>
          <a:prstGeom prst="rect">
            <a:avLst/>
          </a:prstGeom>
        </p:spPr>
      </p:pic>
      <p:sp>
        <p:nvSpPr>
          <p:cNvPr id="4" name="Title 1">
            <a:extLst>
              <a:ext uri="{FF2B5EF4-FFF2-40B4-BE49-F238E27FC236}">
                <a16:creationId xmlns:a16="http://schemas.microsoft.com/office/drawing/2014/main" id="{EA3ACD1B-FD1A-7F2E-705E-E39733981803}"/>
              </a:ext>
            </a:extLst>
          </p:cNvPr>
          <p:cNvSpPr>
            <a:spLocks noGrp="1"/>
          </p:cNvSpPr>
          <p:nvPr>
            <p:ph type="title"/>
          </p:nvPr>
        </p:nvSpPr>
        <p:spPr>
          <a:xfrm>
            <a:off x="235478" y="131524"/>
            <a:ext cx="7384522" cy="669559"/>
          </a:xfrm>
        </p:spPr>
        <p:txBody>
          <a:bodyPr lIns="274320" rIns="274320">
            <a:normAutofit/>
          </a:bodyPr>
          <a:lstStyle>
            <a:lvl1pPr algn="l">
              <a:defRPr sz="2333">
                <a:solidFill>
                  <a:srgbClr val="024F6D"/>
                </a:solidFill>
                <a:latin typeface="Calibri"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5C34D872-7FF4-6DEE-8F23-DF393D31DB2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569660" y="5213951"/>
            <a:ext cx="1836217" cy="441968"/>
          </a:xfrm>
          <a:prstGeom prst="rect">
            <a:avLst/>
          </a:prstGeom>
        </p:spPr>
      </p:pic>
    </p:spTree>
    <p:extLst>
      <p:ext uri="{BB962C8B-B14F-4D97-AF65-F5344CB8AC3E}">
        <p14:creationId xmlns:p14="http://schemas.microsoft.com/office/powerpoint/2010/main" val="287495947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28865"/>
            <a:ext cx="68580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81000" y="1333500"/>
            <a:ext cx="6858000" cy="37716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1000" y="5296961"/>
            <a:ext cx="1778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CF6F10F3-C5B5-44F9-BA60-59D5A2883247}" type="datetimeFigureOut">
              <a:rPr lang="en-US" smtClean="0"/>
              <a:pPr/>
              <a:t>4/23/2025</a:t>
            </a:fld>
            <a:endParaRPr lang="en-US" dirty="0"/>
          </a:p>
        </p:txBody>
      </p:sp>
      <p:sp>
        <p:nvSpPr>
          <p:cNvPr id="5" name="Footer Placeholder 4"/>
          <p:cNvSpPr>
            <a:spLocks noGrp="1"/>
          </p:cNvSpPr>
          <p:nvPr>
            <p:ph type="ftr" sz="quarter" idx="3"/>
          </p:nvPr>
        </p:nvSpPr>
        <p:spPr>
          <a:xfrm>
            <a:off x="2603500" y="5296961"/>
            <a:ext cx="2413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61000" y="5296961"/>
            <a:ext cx="1778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77D795E8-451D-49FB-B6B8-965C20C4FFB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Lst>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ry.yearl@mcgill.ca"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FF9AC-1FD9-9802-54E1-7D709B8FB4D7}"/>
              </a:ext>
            </a:extLst>
          </p:cNvPr>
          <p:cNvSpPr>
            <a:spLocks noGrp="1"/>
          </p:cNvSpPr>
          <p:nvPr>
            <p:ph type="ctrTitle"/>
          </p:nvPr>
        </p:nvSpPr>
        <p:spPr>
          <a:xfrm>
            <a:off x="441854" y="1796962"/>
            <a:ext cx="6736292" cy="1164167"/>
          </a:xfrm>
        </p:spPr>
        <p:txBody>
          <a:bodyPr>
            <a:normAutofit fontScale="90000"/>
          </a:bodyPr>
          <a:lstStyle/>
          <a:p>
            <a:r>
              <a:rPr lang="en-CA" dirty="0"/>
              <a:t>What’s the point in (a) history? One local librarian’s journey into an institution’s past</a:t>
            </a:r>
          </a:p>
        </p:txBody>
      </p:sp>
      <p:sp>
        <p:nvSpPr>
          <p:cNvPr id="5" name="TextBox 4">
            <a:extLst>
              <a:ext uri="{FF2B5EF4-FFF2-40B4-BE49-F238E27FC236}">
                <a16:creationId xmlns:a16="http://schemas.microsoft.com/office/drawing/2014/main" id="{6E73CC90-A229-8D2D-AC54-A4FAD4581C7E}"/>
              </a:ext>
            </a:extLst>
          </p:cNvPr>
          <p:cNvSpPr txBox="1"/>
          <p:nvPr/>
        </p:nvSpPr>
        <p:spPr>
          <a:xfrm>
            <a:off x="484188" y="4569820"/>
            <a:ext cx="3048000" cy="348878"/>
          </a:xfrm>
          <a:prstGeom prst="rect">
            <a:avLst/>
          </a:prstGeom>
          <a:noFill/>
        </p:spPr>
        <p:txBody>
          <a:bodyPr wrap="square" lIns="0" rIns="0" rtlCol="0">
            <a:spAutoFit/>
          </a:bodyPr>
          <a:lstStyle/>
          <a:p>
            <a:r>
              <a:rPr lang="en-US" sz="1667" dirty="0">
                <a:solidFill>
                  <a:srgbClr val="024F6D"/>
                </a:solidFill>
                <a:latin typeface="Calibri" pitchFamily="34" charset="0"/>
                <a:ea typeface="Verdana" pitchFamily="34" charset="0"/>
                <a:cs typeface="Verdana" pitchFamily="34" charset="0"/>
              </a:rPr>
              <a:t>M.K.K. Hague-Yearl (she/her/</a:t>
            </a:r>
            <a:r>
              <a:rPr lang="en-US" sz="1667" dirty="0" err="1">
                <a:solidFill>
                  <a:srgbClr val="024F6D"/>
                </a:solidFill>
                <a:latin typeface="Calibri" pitchFamily="34" charset="0"/>
                <a:ea typeface="Verdana" pitchFamily="34" charset="0"/>
                <a:cs typeface="Verdana" pitchFamily="34" charset="0"/>
              </a:rPr>
              <a:t>elle</a:t>
            </a:r>
            <a:r>
              <a:rPr lang="en-US" sz="1667" dirty="0">
                <a:solidFill>
                  <a:srgbClr val="024F6D"/>
                </a:solidFill>
                <a:latin typeface="Calibri" pitchFamily="34" charset="0"/>
                <a:ea typeface="Verdana" pitchFamily="34" charset="0"/>
                <a:cs typeface="Verdana" pitchFamily="34" charset="0"/>
              </a:rPr>
              <a:t>)</a:t>
            </a:r>
          </a:p>
        </p:txBody>
      </p:sp>
      <p:sp>
        <p:nvSpPr>
          <p:cNvPr id="6" name="TextBox 5">
            <a:extLst>
              <a:ext uri="{FF2B5EF4-FFF2-40B4-BE49-F238E27FC236}">
                <a16:creationId xmlns:a16="http://schemas.microsoft.com/office/drawing/2014/main" id="{15C317D0-04A7-C28B-DAFF-D28B50AF2EE0}"/>
              </a:ext>
            </a:extLst>
          </p:cNvPr>
          <p:cNvSpPr txBox="1"/>
          <p:nvPr/>
        </p:nvSpPr>
        <p:spPr>
          <a:xfrm>
            <a:off x="484188" y="4885971"/>
            <a:ext cx="3917628" cy="535788"/>
          </a:xfrm>
          <a:prstGeom prst="rect">
            <a:avLst/>
          </a:prstGeom>
          <a:noFill/>
        </p:spPr>
        <p:txBody>
          <a:bodyPr wrap="square" lIns="0" rIns="0" rtlCol="0">
            <a:spAutoFit/>
          </a:bodyPr>
          <a:lstStyle/>
          <a:p>
            <a:pPr>
              <a:lnSpc>
                <a:spcPts val="1833"/>
              </a:lnSpc>
            </a:pPr>
            <a:r>
              <a:rPr lang="en-US" sz="1167">
                <a:solidFill>
                  <a:srgbClr val="024F6D"/>
                </a:solidFill>
                <a:latin typeface="Calibri Light" pitchFamily="34" charset="0"/>
                <a:ea typeface="Verdana" pitchFamily="34" charset="0"/>
                <a:cs typeface="Verdana" pitchFamily="34" charset="0"/>
              </a:rPr>
              <a:t>Head Librarian, Osler Library of the History of Medicine</a:t>
            </a:r>
          </a:p>
          <a:p>
            <a:pPr>
              <a:lnSpc>
                <a:spcPts val="1833"/>
              </a:lnSpc>
            </a:pPr>
            <a:r>
              <a:rPr lang="en-US" sz="1167">
                <a:solidFill>
                  <a:srgbClr val="024F6D"/>
                </a:solidFill>
                <a:latin typeface="Calibri Light" pitchFamily="34" charset="0"/>
                <a:ea typeface="Verdana" pitchFamily="34" charset="0"/>
                <a:cs typeface="Verdana" pitchFamily="34" charset="0"/>
                <a:hlinkClick r:id="rId2"/>
              </a:rPr>
              <a:t>mary.yearl@mcgill.ca</a:t>
            </a:r>
            <a:r>
              <a:rPr lang="en-US" sz="1167">
                <a:solidFill>
                  <a:srgbClr val="024F6D"/>
                </a:solidFill>
                <a:latin typeface="Calibri Light" pitchFamily="34" charset="0"/>
                <a:ea typeface="Verdana" pitchFamily="34" charset="0"/>
                <a:cs typeface="Verdana" pitchFamily="34" charset="0"/>
              </a:rPr>
              <a:t> </a:t>
            </a:r>
          </a:p>
        </p:txBody>
      </p:sp>
    </p:spTree>
    <p:extLst>
      <p:ext uri="{BB962C8B-B14F-4D97-AF65-F5344CB8AC3E}">
        <p14:creationId xmlns:p14="http://schemas.microsoft.com/office/powerpoint/2010/main" val="2915453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ece of paper with text&#10;&#10;AI-generated content may be incorrect.">
            <a:extLst>
              <a:ext uri="{FF2B5EF4-FFF2-40B4-BE49-F238E27FC236}">
                <a16:creationId xmlns:a16="http://schemas.microsoft.com/office/drawing/2014/main" id="{3F3DE73E-89F6-E869-AF14-F6510825C5A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358" t="32850" r="3125" b="30772"/>
          <a:stretch/>
        </p:blipFill>
        <p:spPr>
          <a:xfrm>
            <a:off x="704127" y="1098881"/>
            <a:ext cx="6211746" cy="3160886"/>
          </a:xfrm>
        </p:spPr>
      </p:pic>
      <p:sp>
        <p:nvSpPr>
          <p:cNvPr id="3" name="Title 2">
            <a:extLst>
              <a:ext uri="{FF2B5EF4-FFF2-40B4-BE49-F238E27FC236}">
                <a16:creationId xmlns:a16="http://schemas.microsoft.com/office/drawing/2014/main" id="{E8DBD7E7-C14A-6849-954A-568EAB7C5C42}"/>
              </a:ext>
            </a:extLst>
          </p:cNvPr>
          <p:cNvSpPr>
            <a:spLocks noGrp="1"/>
          </p:cNvSpPr>
          <p:nvPr>
            <p:ph type="title"/>
          </p:nvPr>
        </p:nvSpPr>
        <p:spPr/>
        <p:txBody>
          <a:bodyPr/>
          <a:lstStyle/>
          <a:p>
            <a:r>
              <a:rPr lang="en-CA"/>
              <a:t>Refining the terms</a:t>
            </a:r>
          </a:p>
        </p:txBody>
      </p:sp>
      <p:sp>
        <p:nvSpPr>
          <p:cNvPr id="6" name="TextBox 5">
            <a:extLst>
              <a:ext uri="{FF2B5EF4-FFF2-40B4-BE49-F238E27FC236}">
                <a16:creationId xmlns:a16="http://schemas.microsoft.com/office/drawing/2014/main" id="{EAABED2C-2AA6-9929-C575-1A8FF1912C0A}"/>
              </a:ext>
            </a:extLst>
          </p:cNvPr>
          <p:cNvSpPr txBox="1"/>
          <p:nvPr/>
        </p:nvSpPr>
        <p:spPr>
          <a:xfrm>
            <a:off x="594775" y="4323731"/>
            <a:ext cx="6794681" cy="584775"/>
          </a:xfrm>
          <a:prstGeom prst="rect">
            <a:avLst/>
          </a:prstGeom>
          <a:noFill/>
        </p:spPr>
        <p:txBody>
          <a:bodyPr wrap="none" rtlCol="0">
            <a:spAutoFit/>
          </a:bodyPr>
          <a:lstStyle/>
          <a:p>
            <a:r>
              <a:rPr lang="en-CA" sz="1600" dirty="0">
                <a:solidFill>
                  <a:schemeClr val="bg1">
                    <a:lumMod val="95000"/>
                  </a:schemeClr>
                </a:solidFill>
                <a:latin typeface="Calibri" panose="020F0502020204030204" pitchFamily="34" charset="0"/>
              </a:rPr>
              <a:t>William Osler, “Bibliotheca Osleriana (memoranda relating to),” 24 March 1919,</a:t>
            </a:r>
          </a:p>
          <a:p>
            <a:r>
              <a:rPr lang="en-CA" sz="1600" dirty="0">
                <a:solidFill>
                  <a:schemeClr val="bg1">
                    <a:lumMod val="95000"/>
                  </a:schemeClr>
                </a:solidFill>
                <a:latin typeface="Calibri" panose="020F0502020204030204" pitchFamily="34" charset="0"/>
              </a:rPr>
              <a:t>Legal papers, Box 110, P100</a:t>
            </a:r>
          </a:p>
        </p:txBody>
      </p:sp>
    </p:spTree>
    <p:extLst>
      <p:ext uri="{BB962C8B-B14F-4D97-AF65-F5344CB8AC3E}">
        <p14:creationId xmlns:p14="http://schemas.microsoft.com/office/powerpoint/2010/main" val="3828809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letter&#10;&#10;AI-generated content may be incorrect.">
            <a:extLst>
              <a:ext uri="{FF2B5EF4-FFF2-40B4-BE49-F238E27FC236}">
                <a16:creationId xmlns:a16="http://schemas.microsoft.com/office/drawing/2014/main" id="{624A86FA-BEE3-EBCE-1C0B-1C3FE9C14A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01248"/>
            <a:ext cx="5102942" cy="2087123"/>
          </a:xfrm>
        </p:spPr>
      </p:pic>
      <p:sp>
        <p:nvSpPr>
          <p:cNvPr id="3" name="Title 2">
            <a:extLst>
              <a:ext uri="{FF2B5EF4-FFF2-40B4-BE49-F238E27FC236}">
                <a16:creationId xmlns:a16="http://schemas.microsoft.com/office/drawing/2014/main" id="{0A9F38B5-24A9-538D-A6C8-76F517CFACAE}"/>
              </a:ext>
            </a:extLst>
          </p:cNvPr>
          <p:cNvSpPr>
            <a:spLocks noGrp="1"/>
          </p:cNvSpPr>
          <p:nvPr>
            <p:ph type="title"/>
          </p:nvPr>
        </p:nvSpPr>
        <p:spPr/>
        <p:txBody>
          <a:bodyPr/>
          <a:lstStyle/>
          <a:p>
            <a:r>
              <a:rPr lang="en-CA"/>
              <a:t>A vision partially fulfilled</a:t>
            </a:r>
          </a:p>
        </p:txBody>
      </p:sp>
      <p:pic>
        <p:nvPicPr>
          <p:cNvPr id="4" name="Picture 3" descr="A letter of a person&#10;&#10;AI-generated content may be incorrect.">
            <a:extLst>
              <a:ext uri="{FF2B5EF4-FFF2-40B4-BE49-F238E27FC236}">
                <a16:creationId xmlns:a16="http://schemas.microsoft.com/office/drawing/2014/main" id="{0B45A374-F7D7-CA1E-5F98-C3A098F25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470" y="3088536"/>
            <a:ext cx="4880045" cy="1983167"/>
          </a:xfrm>
          <a:prstGeom prst="rect">
            <a:avLst/>
          </a:prstGeom>
        </p:spPr>
      </p:pic>
      <p:sp>
        <p:nvSpPr>
          <p:cNvPr id="6" name="TextBox 5">
            <a:extLst>
              <a:ext uri="{FF2B5EF4-FFF2-40B4-BE49-F238E27FC236}">
                <a16:creationId xmlns:a16="http://schemas.microsoft.com/office/drawing/2014/main" id="{BD6A4C9B-A5E4-66B9-FCC5-3C24EF291DC4}"/>
              </a:ext>
            </a:extLst>
          </p:cNvPr>
          <p:cNvSpPr txBox="1"/>
          <p:nvPr/>
        </p:nvSpPr>
        <p:spPr>
          <a:xfrm>
            <a:off x="184485" y="4080119"/>
            <a:ext cx="2251322" cy="784830"/>
          </a:xfrm>
          <a:prstGeom prst="rect">
            <a:avLst/>
          </a:prstGeom>
          <a:noFill/>
        </p:spPr>
        <p:txBody>
          <a:bodyPr wrap="none" rtlCol="0">
            <a:spAutoFit/>
          </a:bodyPr>
          <a:lstStyle/>
          <a:p>
            <a:r>
              <a:rPr lang="en-CA" sz="1500">
                <a:solidFill>
                  <a:schemeClr val="bg1">
                    <a:lumMod val="95000"/>
                  </a:schemeClr>
                </a:solidFill>
                <a:latin typeface="Calibri" panose="020F0502020204030204" pitchFamily="34" charset="0"/>
              </a:rPr>
              <a:t>G. R. Osler to H. S. Birkett </a:t>
            </a:r>
          </a:p>
          <a:p>
            <a:r>
              <a:rPr lang="en-CA" sz="1500">
                <a:solidFill>
                  <a:schemeClr val="bg1">
                    <a:lumMod val="95000"/>
                  </a:schemeClr>
                </a:solidFill>
                <a:latin typeface="Calibri" panose="020F0502020204030204" pitchFamily="34" charset="0"/>
              </a:rPr>
              <a:t>February 12 [1920]</a:t>
            </a:r>
          </a:p>
          <a:p>
            <a:r>
              <a:rPr lang="en-CA" sz="1500">
                <a:solidFill>
                  <a:schemeClr val="bg1">
                    <a:lumMod val="95000"/>
                  </a:schemeClr>
                </a:solidFill>
                <a:latin typeface="Calibri" panose="020F0502020204030204" pitchFamily="34" charset="0"/>
              </a:rPr>
              <a:t>326/1.5, Box101, P100</a:t>
            </a:r>
          </a:p>
        </p:txBody>
      </p:sp>
      <p:sp>
        <p:nvSpPr>
          <p:cNvPr id="7" name="TextBox 6">
            <a:extLst>
              <a:ext uri="{FF2B5EF4-FFF2-40B4-BE49-F238E27FC236}">
                <a16:creationId xmlns:a16="http://schemas.microsoft.com/office/drawing/2014/main" id="{B3D49055-B910-1B35-4806-B4F9923EB21D}"/>
              </a:ext>
            </a:extLst>
          </p:cNvPr>
          <p:cNvSpPr txBox="1"/>
          <p:nvPr/>
        </p:nvSpPr>
        <p:spPr>
          <a:xfrm>
            <a:off x="5323563" y="1113812"/>
            <a:ext cx="2109039" cy="830997"/>
          </a:xfrm>
          <a:prstGeom prst="rect">
            <a:avLst/>
          </a:prstGeom>
          <a:noFill/>
        </p:spPr>
        <p:txBody>
          <a:bodyPr wrap="none" rtlCol="0">
            <a:spAutoFit/>
          </a:bodyPr>
          <a:lstStyle/>
          <a:p>
            <a:r>
              <a:rPr lang="en-CA" sz="1600">
                <a:solidFill>
                  <a:schemeClr val="bg1">
                    <a:lumMod val="95000"/>
                  </a:schemeClr>
                </a:solidFill>
                <a:latin typeface="Calibri" panose="020F0502020204030204" pitchFamily="34" charset="0"/>
              </a:rPr>
              <a:t>William Osler </a:t>
            </a:r>
          </a:p>
          <a:p>
            <a:r>
              <a:rPr lang="en-CA" sz="1600">
                <a:solidFill>
                  <a:schemeClr val="bg1">
                    <a:lumMod val="95000"/>
                  </a:schemeClr>
                </a:solidFill>
                <a:latin typeface="Calibri" panose="020F0502020204030204" pitchFamily="34" charset="0"/>
              </a:rPr>
              <a:t>“Changes in the will” </a:t>
            </a:r>
          </a:p>
          <a:p>
            <a:r>
              <a:rPr lang="en-CA" sz="1600">
                <a:solidFill>
                  <a:schemeClr val="bg1">
                    <a:lumMod val="95000"/>
                  </a:schemeClr>
                </a:solidFill>
                <a:latin typeface="Calibri" panose="020F0502020204030204" pitchFamily="34" charset="0"/>
              </a:rPr>
              <a:t>326/17, Box 110, P100 </a:t>
            </a:r>
          </a:p>
        </p:txBody>
      </p:sp>
    </p:spTree>
    <p:extLst>
      <p:ext uri="{BB962C8B-B14F-4D97-AF65-F5344CB8AC3E}">
        <p14:creationId xmlns:p14="http://schemas.microsoft.com/office/powerpoint/2010/main" val="3791985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aper with text on it&#10;&#10;AI-generated content may be incorrect.">
            <a:extLst>
              <a:ext uri="{FF2B5EF4-FFF2-40B4-BE49-F238E27FC236}">
                <a16:creationId xmlns:a16="http://schemas.microsoft.com/office/drawing/2014/main" id="{3D9A3305-6B9B-7CB4-DE7E-A3CD015569B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4950" y="1392051"/>
            <a:ext cx="3457575" cy="3589711"/>
          </a:xfrm>
        </p:spPr>
      </p:pic>
      <p:pic>
        <p:nvPicPr>
          <p:cNvPr id="7" name="Content Placeholder 6" descr="A drawing of a library&#10;&#10;AI-generated content may be incorrect.">
            <a:extLst>
              <a:ext uri="{FF2B5EF4-FFF2-40B4-BE49-F238E27FC236}">
                <a16:creationId xmlns:a16="http://schemas.microsoft.com/office/drawing/2014/main" id="{7BC60869-8CBB-10E1-4085-A18055D89EA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2721" r="5057"/>
          <a:stretch/>
        </p:blipFill>
        <p:spPr>
          <a:xfrm rot="5400000">
            <a:off x="4210151" y="1905641"/>
            <a:ext cx="3283591" cy="2868652"/>
          </a:xfrm>
        </p:spPr>
      </p:pic>
      <p:sp>
        <p:nvSpPr>
          <p:cNvPr id="3" name="Title 2">
            <a:extLst>
              <a:ext uri="{FF2B5EF4-FFF2-40B4-BE49-F238E27FC236}">
                <a16:creationId xmlns:a16="http://schemas.microsoft.com/office/drawing/2014/main" id="{D63D80BF-8D40-6291-BC6E-51A949A1871A}"/>
              </a:ext>
            </a:extLst>
          </p:cNvPr>
          <p:cNvSpPr>
            <a:spLocks noGrp="1"/>
          </p:cNvSpPr>
          <p:nvPr>
            <p:ph type="title"/>
          </p:nvPr>
        </p:nvSpPr>
        <p:spPr/>
        <p:txBody>
          <a:bodyPr/>
          <a:lstStyle/>
          <a:p>
            <a:r>
              <a:rPr lang="en-CA"/>
              <a:t>Grace Revere Osler interprets Sir William Osler’s vision</a:t>
            </a:r>
          </a:p>
        </p:txBody>
      </p:sp>
      <p:sp>
        <p:nvSpPr>
          <p:cNvPr id="6" name="TextBox 5">
            <a:extLst>
              <a:ext uri="{FF2B5EF4-FFF2-40B4-BE49-F238E27FC236}">
                <a16:creationId xmlns:a16="http://schemas.microsoft.com/office/drawing/2014/main" id="{E4F7A77A-629F-8870-DDA4-C4CA2F0E28AE}"/>
              </a:ext>
            </a:extLst>
          </p:cNvPr>
          <p:cNvSpPr txBox="1"/>
          <p:nvPr/>
        </p:nvSpPr>
        <p:spPr>
          <a:xfrm>
            <a:off x="0" y="834957"/>
            <a:ext cx="3810000" cy="461665"/>
          </a:xfrm>
          <a:prstGeom prst="rect">
            <a:avLst/>
          </a:prstGeom>
          <a:noFill/>
        </p:spPr>
        <p:txBody>
          <a:bodyPr wrap="square" rtlCol="0">
            <a:spAutoFit/>
          </a:bodyPr>
          <a:lstStyle/>
          <a:p>
            <a:r>
              <a:rPr lang="en-CA" sz="1200">
                <a:solidFill>
                  <a:schemeClr val="bg1">
                    <a:lumMod val="95000"/>
                  </a:schemeClr>
                </a:solidFill>
                <a:latin typeface="Calibri" panose="020F0502020204030204" pitchFamily="34" charset="0"/>
              </a:rPr>
              <a:t>Arthur Currie to Nobbs re: Grace Revere Osler’s feedback</a:t>
            </a:r>
          </a:p>
          <a:p>
            <a:r>
              <a:rPr lang="en-CA" sz="1200">
                <a:solidFill>
                  <a:schemeClr val="bg1">
                    <a:lumMod val="95000"/>
                  </a:schemeClr>
                </a:solidFill>
                <a:latin typeface="Calibri" panose="020F0502020204030204" pitchFamily="34" charset="0"/>
              </a:rPr>
              <a:t>14 November 1921, 326/45/2, Box 118, P100</a:t>
            </a:r>
          </a:p>
        </p:txBody>
      </p:sp>
      <p:sp>
        <p:nvSpPr>
          <p:cNvPr id="8" name="TextBox 7">
            <a:extLst>
              <a:ext uri="{FF2B5EF4-FFF2-40B4-BE49-F238E27FC236}">
                <a16:creationId xmlns:a16="http://schemas.microsoft.com/office/drawing/2014/main" id="{B373A254-EA34-68CB-B75A-3A3FA359182F}"/>
              </a:ext>
            </a:extLst>
          </p:cNvPr>
          <p:cNvSpPr txBox="1"/>
          <p:nvPr/>
        </p:nvSpPr>
        <p:spPr>
          <a:xfrm>
            <a:off x="4524627" y="926461"/>
            <a:ext cx="2654637" cy="646331"/>
          </a:xfrm>
          <a:prstGeom prst="rect">
            <a:avLst/>
          </a:prstGeom>
          <a:noFill/>
        </p:spPr>
        <p:txBody>
          <a:bodyPr wrap="none" rtlCol="0">
            <a:spAutoFit/>
          </a:bodyPr>
          <a:lstStyle/>
          <a:p>
            <a:pPr algn="l">
              <a:buNone/>
            </a:pPr>
            <a:r>
              <a:rPr lang="en-CA" sz="1200" b="0" i="0" u="none" strike="noStrike">
                <a:solidFill>
                  <a:schemeClr val="bg1">
                    <a:lumMod val="95000"/>
                  </a:schemeClr>
                </a:solidFill>
                <a:effectLst/>
                <a:latin typeface="Aptos" panose="020B0004020202020204" pitchFamily="34" charset="0"/>
              </a:rPr>
              <a:t>Osler Library sketches (1922-23) </a:t>
            </a:r>
          </a:p>
          <a:p>
            <a:pPr algn="l">
              <a:buNone/>
            </a:pPr>
            <a:r>
              <a:rPr lang="en-CA" sz="1200" b="0" i="0" u="none" strike="noStrike">
                <a:solidFill>
                  <a:schemeClr val="bg1">
                    <a:lumMod val="95000"/>
                  </a:schemeClr>
                </a:solidFill>
                <a:effectLst/>
                <a:latin typeface="Aptos" panose="020B0004020202020204" pitchFamily="34" charset="0"/>
              </a:rPr>
              <a:t>Nobbs Archive, John Bland Canadian </a:t>
            </a:r>
          </a:p>
          <a:p>
            <a:pPr algn="l">
              <a:buNone/>
            </a:pPr>
            <a:r>
              <a:rPr lang="en-CA" sz="1200" b="0" i="0" u="none" strike="noStrike">
                <a:solidFill>
                  <a:schemeClr val="bg1">
                    <a:lumMod val="95000"/>
                  </a:schemeClr>
                </a:solidFill>
                <a:effectLst/>
                <a:latin typeface="Aptos" panose="020B0004020202020204" pitchFamily="34" charset="0"/>
              </a:rPr>
              <a:t>Architecture Collection, McGill Univ.</a:t>
            </a:r>
          </a:p>
        </p:txBody>
      </p:sp>
    </p:spTree>
    <p:extLst>
      <p:ext uri="{BB962C8B-B14F-4D97-AF65-F5344CB8AC3E}">
        <p14:creationId xmlns:p14="http://schemas.microsoft.com/office/powerpoint/2010/main" val="255424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3598619-6DB3-BE98-6F26-67A790F4CA7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5478" y="1189303"/>
            <a:ext cx="3083377" cy="3995737"/>
          </a:xfrm>
        </p:spPr>
      </p:pic>
      <p:sp>
        <p:nvSpPr>
          <p:cNvPr id="3" name="Title 2">
            <a:extLst>
              <a:ext uri="{FF2B5EF4-FFF2-40B4-BE49-F238E27FC236}">
                <a16:creationId xmlns:a16="http://schemas.microsoft.com/office/drawing/2014/main" id="{88C42030-83C3-7CEA-E21A-1E139FB77B83}"/>
              </a:ext>
            </a:extLst>
          </p:cNvPr>
          <p:cNvSpPr>
            <a:spLocks noGrp="1"/>
          </p:cNvSpPr>
          <p:nvPr>
            <p:ph type="title"/>
          </p:nvPr>
        </p:nvSpPr>
        <p:spPr/>
        <p:txBody>
          <a:bodyPr>
            <a:normAutofit fontScale="90000"/>
          </a:bodyPr>
          <a:lstStyle/>
          <a:p>
            <a:r>
              <a:rPr lang="en-CA"/>
              <a:t>Thought experiment: what if Charles Singer had been the first Osler Librarian?</a:t>
            </a:r>
          </a:p>
        </p:txBody>
      </p:sp>
      <p:pic>
        <p:nvPicPr>
          <p:cNvPr id="13" name="Content Placeholder 12" descr="A close up of a text&#10;&#10;AI-generated content may be incorrect.">
            <a:extLst>
              <a:ext uri="{FF2B5EF4-FFF2-40B4-BE49-F238E27FC236}">
                <a16:creationId xmlns:a16="http://schemas.microsoft.com/office/drawing/2014/main" id="{D939D436-850A-39FA-4D44-A790FC1B4D9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572944" y="1541598"/>
            <a:ext cx="3779206" cy="1315902"/>
          </a:xfrm>
        </p:spPr>
      </p:pic>
      <p:sp>
        <p:nvSpPr>
          <p:cNvPr id="14" name="TextBox 13">
            <a:extLst>
              <a:ext uri="{FF2B5EF4-FFF2-40B4-BE49-F238E27FC236}">
                <a16:creationId xmlns:a16="http://schemas.microsoft.com/office/drawing/2014/main" id="{034BD13B-9FB2-7F30-98EC-4C5DF27D5179}"/>
              </a:ext>
            </a:extLst>
          </p:cNvPr>
          <p:cNvSpPr txBox="1"/>
          <p:nvPr/>
        </p:nvSpPr>
        <p:spPr>
          <a:xfrm>
            <a:off x="3731663" y="3187171"/>
            <a:ext cx="3652859" cy="1569660"/>
          </a:xfrm>
          <a:prstGeom prst="rect">
            <a:avLst/>
          </a:prstGeom>
          <a:noFill/>
        </p:spPr>
        <p:txBody>
          <a:bodyPr wrap="none" rtlCol="0">
            <a:spAutoFit/>
          </a:bodyPr>
          <a:lstStyle/>
          <a:p>
            <a:r>
              <a:rPr lang="en-CA" sz="1600">
                <a:solidFill>
                  <a:schemeClr val="bg1">
                    <a:lumMod val="95000"/>
                  </a:schemeClr>
                </a:solidFill>
                <a:latin typeface="Calibri" panose="020F0502020204030204" pitchFamily="34" charset="0"/>
              </a:rPr>
              <a:t>326/45/1, Box 118, P100</a:t>
            </a:r>
          </a:p>
          <a:p>
            <a:endParaRPr lang="en-CA" sz="1600">
              <a:solidFill>
                <a:schemeClr val="bg1">
                  <a:lumMod val="95000"/>
                </a:schemeClr>
              </a:solidFill>
              <a:latin typeface="Calibri" panose="020F0502020204030204" pitchFamily="34" charset="0"/>
            </a:endParaRPr>
          </a:p>
          <a:p>
            <a:r>
              <a:rPr lang="en-CA" sz="1600">
                <a:solidFill>
                  <a:schemeClr val="bg1">
                    <a:lumMod val="95000"/>
                  </a:schemeClr>
                </a:solidFill>
                <a:latin typeface="Calibri" panose="020F0502020204030204" pitchFamily="34" charset="0"/>
              </a:rPr>
              <a:t>Above: Charles Singer to S. E. Whitnall,</a:t>
            </a:r>
          </a:p>
          <a:p>
            <a:r>
              <a:rPr lang="en-CA" sz="1600">
                <a:solidFill>
                  <a:schemeClr val="bg1">
                    <a:lumMod val="95000"/>
                  </a:schemeClr>
                </a:solidFill>
                <a:latin typeface="Calibri" panose="020F0502020204030204" pitchFamily="34" charset="0"/>
              </a:rPr>
              <a:t>30 July 1921</a:t>
            </a:r>
          </a:p>
          <a:p>
            <a:r>
              <a:rPr lang="en-CA" sz="1600">
                <a:solidFill>
                  <a:schemeClr val="bg1">
                    <a:lumMod val="95000"/>
                  </a:schemeClr>
                </a:solidFill>
                <a:latin typeface="Calibri" panose="020F0502020204030204" pitchFamily="34" charset="0"/>
              </a:rPr>
              <a:t> </a:t>
            </a:r>
          </a:p>
          <a:p>
            <a:r>
              <a:rPr lang="en-CA" sz="1600">
                <a:solidFill>
                  <a:schemeClr val="bg1">
                    <a:lumMod val="95000"/>
                  </a:schemeClr>
                </a:solidFill>
                <a:latin typeface="Calibri" panose="020F0502020204030204" pitchFamily="34" charset="0"/>
              </a:rPr>
              <a:t>Left: Whitnall to Singer, 8 December 1920</a:t>
            </a:r>
          </a:p>
        </p:txBody>
      </p:sp>
    </p:spTree>
    <p:extLst>
      <p:ext uri="{BB962C8B-B14F-4D97-AF65-F5344CB8AC3E}">
        <p14:creationId xmlns:p14="http://schemas.microsoft.com/office/powerpoint/2010/main" val="2306351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8512724-7711-1BF1-74A4-AAEBD1B59960}"/>
              </a:ext>
            </a:extLst>
          </p:cNvPr>
          <p:cNvSpPr>
            <a:spLocks noGrp="1"/>
          </p:cNvSpPr>
          <p:nvPr>
            <p:ph sz="half" idx="2"/>
          </p:nvPr>
        </p:nvSpPr>
        <p:spPr>
          <a:xfrm>
            <a:off x="3927739" y="1083024"/>
            <a:ext cx="3466043" cy="4058992"/>
          </a:xfrm>
        </p:spPr>
        <p:txBody>
          <a:bodyPr>
            <a:normAutofit fontScale="47500" lnSpcReduction="20000"/>
          </a:bodyPr>
          <a:lstStyle/>
          <a:p>
            <a:pPr marL="0" indent="0">
              <a:buNone/>
            </a:pPr>
            <a:r>
              <a:rPr lang="en-CA" sz="2300">
                <a:solidFill>
                  <a:srgbClr val="E2F5A6"/>
                </a:solidFill>
                <a:latin typeface="Aptos" panose="020B0004020202020204" pitchFamily="34" charset="0"/>
                <a:cs typeface="Times New Roman" panose="02020603050405020304" pitchFamily="18" charset="0"/>
              </a:rPr>
              <a:t>“Someone…may protest that to have a shrine a man must have been a saint. … Osler, indeed, was canonized in 1896 by the pope of medical artists, Max Broedel, in the delightful caricature which many of you must have seen.”</a:t>
            </a:r>
          </a:p>
          <a:p>
            <a:pPr marL="0" indent="0">
              <a:buNone/>
            </a:pPr>
            <a:r>
              <a:rPr lang="en-CA" sz="1900">
                <a:solidFill>
                  <a:schemeClr val="bg1">
                    <a:lumMod val="95000"/>
                  </a:schemeClr>
                </a:solidFill>
                <a:latin typeface="Aptos" panose="020B0004020202020204" pitchFamily="34" charset="0"/>
              </a:rPr>
              <a:t>— </a:t>
            </a:r>
            <a:r>
              <a:rPr lang="en-CA" sz="1900">
                <a:effectLst/>
                <a:latin typeface="Aptos" panose="020B0004020202020204" pitchFamily="34" charset="0"/>
                <a:ea typeface="Aptos" panose="020B0004020202020204" pitchFamily="34" charset="0"/>
                <a:cs typeface="Times New Roman" panose="02020603050405020304" pitchFamily="18" charset="0"/>
              </a:rPr>
              <a:t>W. W</a:t>
            </a:r>
            <a:r>
              <a:rPr lang="en-CA" sz="1900">
                <a:solidFill>
                  <a:schemeClr val="bg1">
                    <a:lumMod val="95000"/>
                  </a:schemeClr>
                </a:solidFill>
                <a:effectLst/>
                <a:latin typeface="Aptos" panose="020B0004020202020204" pitchFamily="34" charset="0"/>
                <a:ea typeface="Aptos" panose="020B0004020202020204" pitchFamily="34" charset="0"/>
                <a:cs typeface="Times New Roman" panose="02020603050405020304" pitchFamily="18" charset="0"/>
              </a:rPr>
              <a:t>. Francis, “At Osler’s Shrine,” </a:t>
            </a:r>
            <a:r>
              <a:rPr lang="en-CA" sz="1900" i="1">
                <a:solidFill>
                  <a:schemeClr val="bg1">
                    <a:lumMod val="95000"/>
                  </a:schemeClr>
                </a:solidFill>
                <a:effectLst/>
                <a:latin typeface="Aptos" panose="020B0004020202020204" pitchFamily="34" charset="0"/>
                <a:ea typeface="Aptos" panose="020B0004020202020204" pitchFamily="34" charset="0"/>
                <a:cs typeface="Times New Roman" panose="02020603050405020304" pitchFamily="18" charset="0"/>
              </a:rPr>
              <a:t>Bulletin of the History of Medicine</a:t>
            </a:r>
            <a:r>
              <a:rPr lang="en-CA" sz="1900">
                <a:solidFill>
                  <a:schemeClr val="bg1">
                    <a:lumMod val="95000"/>
                  </a:schemeClr>
                </a:solidFill>
                <a:effectLst/>
                <a:latin typeface="Aptos" panose="020B0004020202020204" pitchFamily="34" charset="0"/>
                <a:ea typeface="Aptos" panose="020B0004020202020204" pitchFamily="34" charset="0"/>
                <a:cs typeface="Times New Roman" panose="02020603050405020304" pitchFamily="18" charset="0"/>
              </a:rPr>
              <a:t> 26 (October 1937), 1.</a:t>
            </a:r>
          </a:p>
          <a:p>
            <a:pPr marL="0" indent="0">
              <a:buNone/>
            </a:pPr>
            <a:r>
              <a:rPr lang="en-CA" sz="2300">
                <a:solidFill>
                  <a:srgbClr val="E2F5A6"/>
                </a:solidFill>
                <a:effectLst/>
                <a:latin typeface="Aptos" panose="020B0004020202020204" pitchFamily="34" charset="0"/>
                <a:ea typeface="Aptos" panose="020B0004020202020204" pitchFamily="34" charset="0"/>
                <a:cs typeface="Times New Roman" panose="02020603050405020304" pitchFamily="18" charset="0"/>
              </a:rPr>
              <a:t>“This is a shrine to him. His ashes are behind this panel. He was cremated, and wanted to be buried with his books. So we have put his own writings in these two cases to the left and his favourite authors to the right.”</a:t>
            </a:r>
            <a:r>
              <a:rPr lang="en-CA" sz="2300">
                <a:solidFill>
                  <a:srgbClr val="E2F5A6"/>
                </a:solidFill>
                <a:effectLst/>
                <a:latin typeface="Aptos" panose="020B0004020202020204" pitchFamily="34" charset="0"/>
              </a:rPr>
              <a:t> </a:t>
            </a:r>
          </a:p>
          <a:p>
            <a:pPr marL="0" indent="0">
              <a:buNone/>
            </a:pPr>
            <a:r>
              <a:rPr lang="en-CA" sz="1900">
                <a:solidFill>
                  <a:schemeClr val="bg1">
                    <a:lumMod val="95000"/>
                  </a:schemeClr>
                </a:solidFill>
                <a:latin typeface="Aptos" panose="020B0004020202020204" pitchFamily="34" charset="0"/>
              </a:rPr>
              <a:t>— </a:t>
            </a:r>
            <a:r>
              <a:rPr lang="en-CA" sz="1900">
                <a:effectLst/>
                <a:latin typeface="Aptos" panose="020B0004020202020204" pitchFamily="34" charset="0"/>
                <a:ea typeface="Aptos" panose="020B0004020202020204" pitchFamily="34" charset="0"/>
                <a:cs typeface="Times New Roman" panose="02020603050405020304" pitchFamily="18" charset="0"/>
              </a:rPr>
              <a:t>W. W</a:t>
            </a:r>
            <a:r>
              <a:rPr lang="en-CA" sz="1900">
                <a:solidFill>
                  <a:schemeClr val="bg1">
                    <a:lumMod val="95000"/>
                  </a:schemeClr>
                </a:solidFill>
                <a:effectLst/>
                <a:latin typeface="Aptos" panose="020B0004020202020204" pitchFamily="34" charset="0"/>
                <a:ea typeface="Aptos" panose="020B0004020202020204" pitchFamily="34" charset="0"/>
                <a:cs typeface="Times New Roman" panose="02020603050405020304" pitchFamily="18" charset="0"/>
              </a:rPr>
              <a:t>. Francis, </a:t>
            </a:r>
            <a:r>
              <a:rPr lang="en-CA" sz="1900" b="0" i="0" u="none" strike="noStrike">
                <a:solidFill>
                  <a:schemeClr val="bg1">
                    <a:lumMod val="95000"/>
                  </a:schemeClr>
                </a:solidFill>
                <a:effectLst/>
                <a:latin typeface="Aptos" panose="020B0004020202020204" pitchFamily="34" charset="0"/>
              </a:rPr>
              <a:t>“Showman’s Patter: A Description of Books in the Osler Library, Dictated by the Author, 1950-1957,” 1957.</a:t>
            </a:r>
            <a:endParaRPr lang="en-CA" sz="2300">
              <a:solidFill>
                <a:srgbClr val="E2F5A6"/>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CA" sz="2300">
                <a:solidFill>
                  <a:srgbClr val="E2F5A6"/>
                </a:solidFill>
                <a:effectLst/>
                <a:latin typeface="Aptos" panose="020B0004020202020204" pitchFamily="34" charset="0"/>
                <a:ea typeface="Aptos" panose="020B0004020202020204" pitchFamily="34" charset="0"/>
                <a:cs typeface="Times New Roman" panose="02020603050405020304" pitchFamily="18" charset="0"/>
              </a:rPr>
              <a:t>“First, [the Osler Library] represents the lifelong avocation of a remarkable man. It serves as a shrine for the large number of physicians and laymen who continue to respect Osler’s memory.”</a:t>
            </a:r>
          </a:p>
          <a:p>
            <a:pPr marL="0" indent="0">
              <a:buNone/>
            </a:pPr>
            <a:r>
              <a:rPr lang="en-CA" sz="2300">
                <a:solidFill>
                  <a:srgbClr val="E2F5A6"/>
                </a:solidFill>
                <a:effectLst/>
                <a:latin typeface="Aptos" panose="020B0004020202020204" pitchFamily="34" charset="0"/>
                <a:ea typeface="Aptos" panose="020B0004020202020204" pitchFamily="34" charset="0"/>
                <a:cs typeface="Times New Roman" panose="02020603050405020304" pitchFamily="18" charset="0"/>
              </a:rPr>
              <a:t>“The Osler Library in 1929 was Osler’s library. Now it represents much more than that.”</a:t>
            </a:r>
          </a:p>
          <a:p>
            <a:pPr marL="0" indent="0">
              <a:buNone/>
            </a:pPr>
            <a:r>
              <a:rPr lang="en-CA" sz="1900">
                <a:solidFill>
                  <a:schemeClr val="bg1">
                    <a:lumMod val="95000"/>
                  </a:schemeClr>
                </a:solidFill>
                <a:latin typeface="Aptos" panose="020B0004020202020204" pitchFamily="34" charset="0"/>
              </a:rPr>
              <a:t>— </a:t>
            </a:r>
            <a:r>
              <a:rPr lang="en-CA" sz="1900">
                <a:effectLst/>
                <a:latin typeface="Aptos" panose="020B0004020202020204" pitchFamily="34" charset="0"/>
                <a:ea typeface="Aptos" panose="020B0004020202020204" pitchFamily="34" charset="0"/>
                <a:cs typeface="Times New Roman" panose="02020603050405020304" pitchFamily="18" charset="0"/>
              </a:rPr>
              <a:t>Charles Roland, “The Osler Library. McGill University,” </a:t>
            </a:r>
            <a:r>
              <a:rPr lang="en-CA" sz="1900" i="1">
                <a:effectLst/>
                <a:latin typeface="Aptos" panose="020B0004020202020204" pitchFamily="34" charset="0"/>
                <a:ea typeface="Aptos" panose="020B0004020202020204" pitchFamily="34" charset="0"/>
                <a:cs typeface="Times New Roman" panose="02020603050405020304" pitchFamily="18" charset="0"/>
              </a:rPr>
              <a:t>JAMA</a:t>
            </a:r>
            <a:r>
              <a:rPr lang="en-CA" sz="1900">
                <a:effectLst/>
                <a:latin typeface="Aptos" panose="020B0004020202020204" pitchFamily="34" charset="0"/>
                <a:ea typeface="Aptos" panose="020B0004020202020204" pitchFamily="34" charset="0"/>
                <a:cs typeface="Times New Roman" panose="02020603050405020304" pitchFamily="18" charset="0"/>
              </a:rPr>
              <a:t> vol. 200, no. 10. June 5, 1967. Pp. 161-166.</a:t>
            </a:r>
          </a:p>
        </p:txBody>
      </p:sp>
      <p:sp>
        <p:nvSpPr>
          <p:cNvPr id="3" name="Title 2">
            <a:extLst>
              <a:ext uri="{FF2B5EF4-FFF2-40B4-BE49-F238E27FC236}">
                <a16:creationId xmlns:a16="http://schemas.microsoft.com/office/drawing/2014/main" id="{508CCA7D-7CB3-08FA-102F-30EFF30D9795}"/>
              </a:ext>
            </a:extLst>
          </p:cNvPr>
          <p:cNvSpPr>
            <a:spLocks noGrp="1"/>
          </p:cNvSpPr>
          <p:nvPr>
            <p:ph type="title"/>
          </p:nvPr>
        </p:nvSpPr>
        <p:spPr/>
        <p:txBody>
          <a:bodyPr/>
          <a:lstStyle/>
          <a:p>
            <a:r>
              <a:rPr lang="en-CA"/>
              <a:t>II. The Francis years : the Osler Library as a shrine</a:t>
            </a:r>
          </a:p>
        </p:txBody>
      </p:sp>
      <p:pic>
        <p:nvPicPr>
          <p:cNvPr id="6" name="Content Placeholder 4">
            <a:extLst>
              <a:ext uri="{FF2B5EF4-FFF2-40B4-BE49-F238E27FC236}">
                <a16:creationId xmlns:a16="http://schemas.microsoft.com/office/drawing/2014/main" id="{94DED9EB-B38A-F138-D41F-A075A7968990}"/>
              </a:ext>
            </a:extLst>
          </p:cNvPr>
          <p:cNvPicPr>
            <a:picLocks noGrp="1" noChangeAspect="1"/>
          </p:cNvPicPr>
          <p:nvPr>
            <p:ph sz="half" idx="1"/>
          </p:nvPr>
        </p:nvPicPr>
        <p:blipFill>
          <a:blip r:embed="rId2"/>
          <a:stretch>
            <a:fillRect/>
          </a:stretch>
        </p:blipFill>
        <p:spPr>
          <a:xfrm>
            <a:off x="747546" y="1189039"/>
            <a:ext cx="2262745" cy="3717070"/>
          </a:xfrm>
        </p:spPr>
      </p:pic>
      <p:sp>
        <p:nvSpPr>
          <p:cNvPr id="7" name="TextBox 6">
            <a:extLst>
              <a:ext uri="{FF2B5EF4-FFF2-40B4-BE49-F238E27FC236}">
                <a16:creationId xmlns:a16="http://schemas.microsoft.com/office/drawing/2014/main" id="{8608B540-5617-1873-57BE-B138FA789898}"/>
              </a:ext>
            </a:extLst>
          </p:cNvPr>
          <p:cNvSpPr txBox="1"/>
          <p:nvPr/>
        </p:nvSpPr>
        <p:spPr>
          <a:xfrm>
            <a:off x="117740" y="4941961"/>
            <a:ext cx="3692260" cy="400110"/>
          </a:xfrm>
          <a:prstGeom prst="rect">
            <a:avLst/>
          </a:prstGeom>
          <a:noFill/>
        </p:spPr>
        <p:txBody>
          <a:bodyPr wrap="square" rtlCol="0">
            <a:spAutoFit/>
          </a:bodyPr>
          <a:lstStyle/>
          <a:p>
            <a:r>
              <a:rPr lang="en-CA" sz="1000">
                <a:solidFill>
                  <a:schemeClr val="bg1">
                    <a:lumMod val="95000"/>
                  </a:schemeClr>
                </a:solidFill>
                <a:latin typeface="Aptos" panose="020B0004020202020204" pitchFamily="34" charset="0"/>
              </a:rPr>
              <a:t>Max </a:t>
            </a:r>
            <a:r>
              <a:rPr lang="en-CA" sz="1000" err="1">
                <a:solidFill>
                  <a:schemeClr val="bg1">
                    <a:lumMod val="95000"/>
                  </a:schemeClr>
                </a:solidFill>
                <a:latin typeface="Aptos" panose="020B0004020202020204" pitchFamily="34" charset="0"/>
              </a:rPr>
              <a:t>Brödel</a:t>
            </a:r>
            <a:r>
              <a:rPr lang="en-CA" sz="1000">
                <a:solidFill>
                  <a:schemeClr val="bg1">
                    <a:lumMod val="95000"/>
                  </a:schemeClr>
                </a:solidFill>
                <a:latin typeface="Aptos" panose="020B0004020202020204" pitchFamily="34" charset="0"/>
              </a:rPr>
              <a:t>, “The Saint – John’s Hopkin’s Hospital,” 1896. Osler Library, Osler Photo Collection, CUS_046-007B_P</a:t>
            </a:r>
          </a:p>
        </p:txBody>
      </p:sp>
    </p:spTree>
    <p:extLst>
      <p:ext uri="{BB962C8B-B14F-4D97-AF65-F5344CB8AC3E}">
        <p14:creationId xmlns:p14="http://schemas.microsoft.com/office/powerpoint/2010/main" val="3604800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newspaper with text on it&#10;&#10;AI-generated content may be incorrect.">
            <a:extLst>
              <a:ext uri="{FF2B5EF4-FFF2-40B4-BE49-F238E27FC236}">
                <a16:creationId xmlns:a16="http://schemas.microsoft.com/office/drawing/2014/main" id="{98A5B3DD-09A4-5233-1F50-EB6ADA6B44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9343" y="818065"/>
            <a:ext cx="1146123" cy="3711540"/>
          </a:xfrm>
        </p:spPr>
      </p:pic>
      <p:sp>
        <p:nvSpPr>
          <p:cNvPr id="3" name="Title 2">
            <a:extLst>
              <a:ext uri="{FF2B5EF4-FFF2-40B4-BE49-F238E27FC236}">
                <a16:creationId xmlns:a16="http://schemas.microsoft.com/office/drawing/2014/main" id="{547D1076-2D0B-EE2B-45E9-BA475782CF76}"/>
              </a:ext>
            </a:extLst>
          </p:cNvPr>
          <p:cNvSpPr>
            <a:spLocks noGrp="1"/>
          </p:cNvSpPr>
          <p:nvPr>
            <p:ph type="title"/>
          </p:nvPr>
        </p:nvSpPr>
        <p:spPr/>
        <p:txBody>
          <a:bodyPr/>
          <a:lstStyle/>
          <a:p>
            <a:r>
              <a:rPr lang="en-CA"/>
              <a:t>The Osler Library as a news item</a:t>
            </a:r>
          </a:p>
        </p:txBody>
      </p:sp>
      <p:sp>
        <p:nvSpPr>
          <p:cNvPr id="6" name="TextBox 5">
            <a:extLst>
              <a:ext uri="{FF2B5EF4-FFF2-40B4-BE49-F238E27FC236}">
                <a16:creationId xmlns:a16="http://schemas.microsoft.com/office/drawing/2014/main" id="{30601D20-4FB6-2732-7281-434A33371B81}"/>
              </a:ext>
            </a:extLst>
          </p:cNvPr>
          <p:cNvSpPr txBox="1"/>
          <p:nvPr/>
        </p:nvSpPr>
        <p:spPr>
          <a:xfrm>
            <a:off x="6448939" y="4546587"/>
            <a:ext cx="963725" cy="461665"/>
          </a:xfrm>
          <a:prstGeom prst="rect">
            <a:avLst/>
          </a:prstGeom>
          <a:noFill/>
        </p:spPr>
        <p:txBody>
          <a:bodyPr wrap="none" rtlCol="0">
            <a:spAutoFit/>
          </a:bodyPr>
          <a:lstStyle/>
          <a:p>
            <a:r>
              <a:rPr lang="en-CA" sz="1200">
                <a:solidFill>
                  <a:srgbClr val="E2F5A6"/>
                </a:solidFill>
                <a:latin typeface="Calibri" panose="020F0502020204030204" pitchFamily="34" charset="0"/>
              </a:rPr>
              <a:t>McGill Daily </a:t>
            </a:r>
          </a:p>
          <a:p>
            <a:r>
              <a:rPr lang="en-CA" sz="1200">
                <a:solidFill>
                  <a:srgbClr val="E2F5A6"/>
                </a:solidFill>
                <a:latin typeface="Calibri" panose="020F0502020204030204" pitchFamily="34" charset="0"/>
              </a:rPr>
              <a:t>9 Jan 1929</a:t>
            </a:r>
          </a:p>
        </p:txBody>
      </p:sp>
      <p:pic>
        <p:nvPicPr>
          <p:cNvPr id="8" name="Picture 7" descr="A newspaper article about a medical experiment&#10;&#10;AI-generated content may be incorrect.">
            <a:extLst>
              <a:ext uri="{FF2B5EF4-FFF2-40B4-BE49-F238E27FC236}">
                <a16:creationId xmlns:a16="http://schemas.microsoft.com/office/drawing/2014/main" id="{CB8BB613-3DE8-066A-CCB0-701E6BC1A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21" y="2950147"/>
            <a:ext cx="1429850" cy="2160971"/>
          </a:xfrm>
          <a:prstGeom prst="rect">
            <a:avLst/>
          </a:prstGeom>
        </p:spPr>
      </p:pic>
      <p:sp>
        <p:nvSpPr>
          <p:cNvPr id="9" name="TextBox 8">
            <a:extLst>
              <a:ext uri="{FF2B5EF4-FFF2-40B4-BE49-F238E27FC236}">
                <a16:creationId xmlns:a16="http://schemas.microsoft.com/office/drawing/2014/main" id="{36C1C48C-FB8D-0B08-835B-E64398CABF6A}"/>
              </a:ext>
            </a:extLst>
          </p:cNvPr>
          <p:cNvSpPr txBox="1"/>
          <p:nvPr/>
        </p:nvSpPr>
        <p:spPr>
          <a:xfrm>
            <a:off x="188510" y="5066759"/>
            <a:ext cx="1733797" cy="461665"/>
          </a:xfrm>
          <a:prstGeom prst="rect">
            <a:avLst/>
          </a:prstGeom>
          <a:noFill/>
        </p:spPr>
        <p:txBody>
          <a:bodyPr wrap="square" rtlCol="0">
            <a:spAutoFit/>
          </a:bodyPr>
          <a:lstStyle/>
          <a:p>
            <a:r>
              <a:rPr lang="en-CA" sz="1200">
                <a:solidFill>
                  <a:srgbClr val="E2F5A6"/>
                </a:solidFill>
                <a:latin typeface="Calibri" panose="020F0502020204030204" pitchFamily="34" charset="0"/>
              </a:rPr>
              <a:t>Morning Leader (Regina) </a:t>
            </a:r>
          </a:p>
          <a:p>
            <a:r>
              <a:rPr lang="en-CA" sz="1200">
                <a:solidFill>
                  <a:srgbClr val="E2F5A6"/>
                </a:solidFill>
                <a:latin typeface="Calibri" panose="020F0502020204030204" pitchFamily="34" charset="0"/>
              </a:rPr>
              <a:t>8 May 1920</a:t>
            </a:r>
          </a:p>
        </p:txBody>
      </p:sp>
      <p:pic>
        <p:nvPicPr>
          <p:cNvPr id="11" name="Picture 10" descr="A newspaper with text on it&#10;&#10;AI-generated content may be incorrect.">
            <a:extLst>
              <a:ext uri="{FF2B5EF4-FFF2-40B4-BE49-F238E27FC236}">
                <a16:creationId xmlns:a16="http://schemas.microsoft.com/office/drawing/2014/main" id="{6B908EA7-F482-3A80-E49C-5F8111210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1083"/>
            <a:ext cx="2110819" cy="1686771"/>
          </a:xfrm>
          <a:prstGeom prst="rect">
            <a:avLst/>
          </a:prstGeom>
        </p:spPr>
      </p:pic>
      <p:sp>
        <p:nvSpPr>
          <p:cNvPr id="12" name="TextBox 11">
            <a:extLst>
              <a:ext uri="{FF2B5EF4-FFF2-40B4-BE49-F238E27FC236}">
                <a16:creationId xmlns:a16="http://schemas.microsoft.com/office/drawing/2014/main" id="{0320E0C6-71DE-99E0-A90E-2F96108C1FF1}"/>
              </a:ext>
            </a:extLst>
          </p:cNvPr>
          <p:cNvSpPr txBox="1"/>
          <p:nvPr/>
        </p:nvSpPr>
        <p:spPr>
          <a:xfrm>
            <a:off x="-20662" y="2487855"/>
            <a:ext cx="1904817" cy="276999"/>
          </a:xfrm>
          <a:prstGeom prst="rect">
            <a:avLst/>
          </a:prstGeom>
          <a:noFill/>
        </p:spPr>
        <p:txBody>
          <a:bodyPr wrap="none" rtlCol="0">
            <a:spAutoFit/>
          </a:bodyPr>
          <a:lstStyle/>
          <a:p>
            <a:r>
              <a:rPr lang="en-CA" sz="1200">
                <a:solidFill>
                  <a:srgbClr val="E2F5A6"/>
                </a:solidFill>
                <a:latin typeface="Calibri" panose="020F0502020204030204" pitchFamily="34" charset="0"/>
              </a:rPr>
              <a:t>Toronto World, 20 Jan 1920</a:t>
            </a:r>
          </a:p>
        </p:txBody>
      </p:sp>
      <p:pic>
        <p:nvPicPr>
          <p:cNvPr id="14" name="Picture 13" descr="A newspaper with text on it&#10;&#10;AI-generated content may be incorrect.">
            <a:extLst>
              <a:ext uri="{FF2B5EF4-FFF2-40B4-BE49-F238E27FC236}">
                <a16:creationId xmlns:a16="http://schemas.microsoft.com/office/drawing/2014/main" id="{E391BFAD-89D4-8C13-9966-C129881F1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028" y="818065"/>
            <a:ext cx="1198135" cy="2266841"/>
          </a:xfrm>
          <a:prstGeom prst="rect">
            <a:avLst/>
          </a:prstGeom>
        </p:spPr>
      </p:pic>
      <p:sp>
        <p:nvSpPr>
          <p:cNvPr id="15" name="TextBox 14">
            <a:extLst>
              <a:ext uri="{FF2B5EF4-FFF2-40B4-BE49-F238E27FC236}">
                <a16:creationId xmlns:a16="http://schemas.microsoft.com/office/drawing/2014/main" id="{DA2E685A-A6A7-09E8-B838-CCE6097CEF46}"/>
              </a:ext>
            </a:extLst>
          </p:cNvPr>
          <p:cNvSpPr txBox="1"/>
          <p:nvPr/>
        </p:nvSpPr>
        <p:spPr>
          <a:xfrm>
            <a:off x="3533204" y="3067924"/>
            <a:ext cx="1128194" cy="461665"/>
          </a:xfrm>
          <a:prstGeom prst="rect">
            <a:avLst/>
          </a:prstGeom>
          <a:noFill/>
        </p:spPr>
        <p:txBody>
          <a:bodyPr wrap="none" rtlCol="0">
            <a:spAutoFit/>
          </a:bodyPr>
          <a:lstStyle/>
          <a:p>
            <a:r>
              <a:rPr lang="en-CA" sz="1200">
                <a:solidFill>
                  <a:srgbClr val="E2F5A6"/>
                </a:solidFill>
                <a:latin typeface="Calibri" panose="020F0502020204030204" pitchFamily="34" charset="0"/>
              </a:rPr>
              <a:t>Gazette</a:t>
            </a:r>
          </a:p>
          <a:p>
            <a:r>
              <a:rPr lang="en-CA" sz="1200">
                <a:solidFill>
                  <a:srgbClr val="E2F5A6"/>
                </a:solidFill>
                <a:latin typeface="Calibri" panose="020F0502020204030204" pitchFamily="34" charset="0"/>
              </a:rPr>
              <a:t>15 March 1921</a:t>
            </a:r>
          </a:p>
        </p:txBody>
      </p:sp>
      <p:pic>
        <p:nvPicPr>
          <p:cNvPr id="17" name="Picture 16" descr="A newspaper with text and words&#10;&#10;AI-generated content may be incorrect.">
            <a:extLst>
              <a:ext uri="{FF2B5EF4-FFF2-40B4-BE49-F238E27FC236}">
                <a16:creationId xmlns:a16="http://schemas.microsoft.com/office/drawing/2014/main" id="{BFF3A414-3807-2746-3F8A-E08DE52992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193" y="801083"/>
            <a:ext cx="1455411" cy="4127177"/>
          </a:xfrm>
          <a:prstGeom prst="rect">
            <a:avLst/>
          </a:prstGeom>
        </p:spPr>
      </p:pic>
      <p:sp>
        <p:nvSpPr>
          <p:cNvPr id="18" name="TextBox 17">
            <a:extLst>
              <a:ext uri="{FF2B5EF4-FFF2-40B4-BE49-F238E27FC236}">
                <a16:creationId xmlns:a16="http://schemas.microsoft.com/office/drawing/2014/main" id="{8A4A576C-11DD-0FCD-B51F-B805D1C7D415}"/>
              </a:ext>
            </a:extLst>
          </p:cNvPr>
          <p:cNvSpPr txBox="1"/>
          <p:nvPr/>
        </p:nvSpPr>
        <p:spPr>
          <a:xfrm>
            <a:off x="4737788" y="4928260"/>
            <a:ext cx="1552220" cy="276999"/>
          </a:xfrm>
          <a:prstGeom prst="rect">
            <a:avLst/>
          </a:prstGeom>
          <a:noFill/>
        </p:spPr>
        <p:txBody>
          <a:bodyPr wrap="none" rtlCol="0">
            <a:spAutoFit/>
          </a:bodyPr>
          <a:lstStyle/>
          <a:p>
            <a:r>
              <a:rPr lang="en-CA" sz="1200">
                <a:solidFill>
                  <a:srgbClr val="E2F5A6"/>
                </a:solidFill>
                <a:latin typeface="Calibri" panose="020F0502020204030204" pitchFamily="34" charset="0"/>
              </a:rPr>
              <a:t>Gazette, 30 May 1929</a:t>
            </a:r>
          </a:p>
        </p:txBody>
      </p:sp>
      <p:pic>
        <p:nvPicPr>
          <p:cNvPr id="20" name="Picture 19" descr="A newspaper advertisement for a person&#10;&#10;AI-generated content may be incorrect.">
            <a:extLst>
              <a:ext uri="{FF2B5EF4-FFF2-40B4-BE49-F238E27FC236}">
                <a16:creationId xmlns:a16="http://schemas.microsoft.com/office/drawing/2014/main" id="{FDAEFC3D-5C01-0CF0-EDC9-454DEB2ECE79}"/>
              </a:ext>
            </a:extLst>
          </p:cNvPr>
          <p:cNvPicPr>
            <a:picLocks noChangeAspect="1"/>
          </p:cNvPicPr>
          <p:nvPr/>
        </p:nvPicPr>
        <p:blipFill>
          <a:blip r:embed="rId7">
            <a:extLst>
              <a:ext uri="{28A0092B-C50C-407E-A947-70E740481C1C}">
                <a14:useLocalDpi xmlns:a14="http://schemas.microsoft.com/office/drawing/2010/main" val="0"/>
              </a:ext>
            </a:extLst>
          </a:blip>
          <a:srcRect t="21610" b="2050"/>
          <a:stretch/>
        </p:blipFill>
        <p:spPr>
          <a:xfrm>
            <a:off x="2036526" y="3152365"/>
            <a:ext cx="1347423" cy="2326245"/>
          </a:xfrm>
          <a:prstGeom prst="rect">
            <a:avLst/>
          </a:prstGeom>
        </p:spPr>
      </p:pic>
      <p:sp>
        <p:nvSpPr>
          <p:cNvPr id="21" name="TextBox 20">
            <a:extLst>
              <a:ext uri="{FF2B5EF4-FFF2-40B4-BE49-F238E27FC236}">
                <a16:creationId xmlns:a16="http://schemas.microsoft.com/office/drawing/2014/main" id="{6B536A14-E669-5EB3-0E05-3643217CE0DB}"/>
              </a:ext>
            </a:extLst>
          </p:cNvPr>
          <p:cNvSpPr txBox="1"/>
          <p:nvPr/>
        </p:nvSpPr>
        <p:spPr>
          <a:xfrm>
            <a:off x="3383949" y="4206439"/>
            <a:ext cx="1163848" cy="646331"/>
          </a:xfrm>
          <a:prstGeom prst="rect">
            <a:avLst/>
          </a:prstGeom>
          <a:noFill/>
        </p:spPr>
        <p:txBody>
          <a:bodyPr wrap="square" rtlCol="0">
            <a:spAutoFit/>
          </a:bodyPr>
          <a:lstStyle/>
          <a:p>
            <a:r>
              <a:rPr lang="en-CA" sz="1200">
                <a:solidFill>
                  <a:srgbClr val="E2F5A6"/>
                </a:solidFill>
                <a:latin typeface="Calibri" panose="020F0502020204030204" pitchFamily="34" charset="0"/>
              </a:rPr>
              <a:t>Gazette, Women’s page </a:t>
            </a:r>
          </a:p>
          <a:p>
            <a:r>
              <a:rPr lang="en-CA" sz="1200">
                <a:solidFill>
                  <a:srgbClr val="E2F5A6"/>
                </a:solidFill>
                <a:latin typeface="Calibri" panose="020F0502020204030204" pitchFamily="34" charset="0"/>
              </a:rPr>
              <a:t>22 Nov 1928</a:t>
            </a:r>
          </a:p>
        </p:txBody>
      </p:sp>
      <p:pic>
        <p:nvPicPr>
          <p:cNvPr id="23" name="Picture 22" descr="A newspaper article with text&#10;&#10;AI-generated content may be incorrect.">
            <a:extLst>
              <a:ext uri="{FF2B5EF4-FFF2-40B4-BE49-F238E27FC236}">
                <a16:creationId xmlns:a16="http://schemas.microsoft.com/office/drawing/2014/main" id="{6EA97AE2-8F23-92D5-F305-3CFBAACDA9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9224" y="812340"/>
            <a:ext cx="1279825" cy="1814014"/>
          </a:xfrm>
          <a:prstGeom prst="rect">
            <a:avLst/>
          </a:prstGeom>
        </p:spPr>
      </p:pic>
      <p:sp>
        <p:nvSpPr>
          <p:cNvPr id="24" name="TextBox 23">
            <a:extLst>
              <a:ext uri="{FF2B5EF4-FFF2-40B4-BE49-F238E27FC236}">
                <a16:creationId xmlns:a16="http://schemas.microsoft.com/office/drawing/2014/main" id="{4F999FBA-C961-D4F3-8E66-DE98AE3F4E33}"/>
              </a:ext>
            </a:extLst>
          </p:cNvPr>
          <p:cNvSpPr txBox="1"/>
          <p:nvPr/>
        </p:nvSpPr>
        <p:spPr>
          <a:xfrm>
            <a:off x="1956761" y="2589277"/>
            <a:ext cx="1613647" cy="461665"/>
          </a:xfrm>
          <a:prstGeom prst="rect">
            <a:avLst/>
          </a:prstGeom>
          <a:noFill/>
        </p:spPr>
        <p:txBody>
          <a:bodyPr wrap="none" rtlCol="0">
            <a:spAutoFit/>
          </a:bodyPr>
          <a:lstStyle/>
          <a:p>
            <a:r>
              <a:rPr lang="en-CA" sz="1200">
                <a:solidFill>
                  <a:srgbClr val="E2F5A6"/>
                </a:solidFill>
                <a:latin typeface="Calibri" panose="020F0502020204030204" pitchFamily="34" charset="0"/>
              </a:rPr>
              <a:t>Ottawa Evening Citizen</a:t>
            </a:r>
          </a:p>
          <a:p>
            <a:r>
              <a:rPr lang="en-CA" sz="1200">
                <a:solidFill>
                  <a:srgbClr val="E2F5A6"/>
                </a:solidFill>
                <a:latin typeface="Calibri" panose="020F0502020204030204" pitchFamily="34" charset="0"/>
              </a:rPr>
              <a:t>21 Nov 1928</a:t>
            </a:r>
          </a:p>
        </p:txBody>
      </p:sp>
    </p:spTree>
    <p:extLst>
      <p:ext uri="{BB962C8B-B14F-4D97-AF65-F5344CB8AC3E}">
        <p14:creationId xmlns:p14="http://schemas.microsoft.com/office/powerpoint/2010/main" val="2490356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3C0FC3D-E70C-D2AB-EBD1-3AABD4C05EED}"/>
              </a:ext>
            </a:extLst>
          </p:cNvPr>
          <p:cNvSpPr>
            <a:spLocks noGrp="1"/>
          </p:cNvSpPr>
          <p:nvPr>
            <p:ph idx="1"/>
          </p:nvPr>
        </p:nvSpPr>
        <p:spPr/>
        <p:txBody>
          <a:bodyPr>
            <a:normAutofit/>
          </a:bodyPr>
          <a:lstStyle/>
          <a:p>
            <a:pPr marL="0" indent="0">
              <a:buNone/>
            </a:pPr>
            <a:r>
              <a:rPr lang="en-CA" sz="1800">
                <a:solidFill>
                  <a:srgbClr val="E2F5A6"/>
                </a:solidFill>
                <a:effectLst/>
                <a:latin typeface="Aptos" panose="020B0004020202020204" pitchFamily="34" charset="0"/>
                <a:ea typeface="Aptos" panose="020B0004020202020204" pitchFamily="34" charset="0"/>
                <a:cs typeface="Times New Roman" panose="02020603050405020304" pitchFamily="18" charset="0"/>
              </a:rPr>
              <a:t>“In this Osler Library are the books his hands touched daily with affection as one touches a beloved child; here are the pages his eyes perused with eagerness in the search of knowledge or of strength; here are the gallant comrades of his hours of toil, while the heedless world rolled by; here are the companions of his moments of recreation and his brief periods of respite from labor. </a:t>
            </a:r>
            <a:r>
              <a:rPr lang="en-CA" sz="1800" b="1">
                <a:solidFill>
                  <a:srgbClr val="E2F5A6"/>
                </a:solidFill>
                <a:effectLst/>
                <a:latin typeface="Aptos" panose="020B0004020202020204" pitchFamily="34" charset="0"/>
                <a:ea typeface="Aptos" panose="020B0004020202020204" pitchFamily="34" charset="0"/>
                <a:cs typeface="Times New Roman" panose="02020603050405020304" pitchFamily="18" charset="0"/>
              </a:rPr>
              <a:t>Surely these books are a sacred treasure</a:t>
            </a:r>
            <a:r>
              <a:rPr lang="en-CA" sz="1800">
                <a:solidFill>
                  <a:srgbClr val="E2F5A6"/>
                </a:solidFill>
                <a:effectLst/>
                <a:latin typeface="Aptos" panose="020B0004020202020204" pitchFamily="34" charset="0"/>
                <a:ea typeface="Aptos" panose="020B0004020202020204" pitchFamily="34" charset="0"/>
                <a:cs typeface="Times New Roman" panose="02020603050405020304" pitchFamily="18" charset="0"/>
              </a:rPr>
              <a:t>, which will </a:t>
            </a:r>
            <a:r>
              <a:rPr lang="en-CA" sz="1800" b="1">
                <a:solidFill>
                  <a:srgbClr val="E2F5A6"/>
                </a:solidFill>
                <a:effectLst/>
                <a:latin typeface="Aptos" panose="020B0004020202020204" pitchFamily="34" charset="0"/>
                <a:ea typeface="Aptos" panose="020B0004020202020204" pitchFamily="34" charset="0"/>
                <a:cs typeface="Times New Roman" panose="02020603050405020304" pitchFamily="18" charset="0"/>
              </a:rPr>
              <a:t>give daily to our students and professors a closer contact with a great spirit </a:t>
            </a:r>
            <a:r>
              <a:rPr lang="en-CA" sz="1800">
                <a:solidFill>
                  <a:srgbClr val="E2F5A6"/>
                </a:solidFill>
                <a:effectLst/>
                <a:latin typeface="Aptos" panose="020B0004020202020204" pitchFamily="34" charset="0"/>
                <a:ea typeface="Aptos" panose="020B0004020202020204" pitchFamily="34" charset="0"/>
                <a:cs typeface="Times New Roman" panose="02020603050405020304" pitchFamily="18" charset="0"/>
              </a:rPr>
              <a:t>and will bring them, at their will, into a </a:t>
            </a:r>
            <a:r>
              <a:rPr lang="en-CA" sz="1800" b="1">
                <a:solidFill>
                  <a:srgbClr val="E2F5A6"/>
                </a:solidFill>
                <a:effectLst/>
                <a:latin typeface="Aptos" panose="020B0004020202020204" pitchFamily="34" charset="0"/>
                <a:ea typeface="Aptos" panose="020B0004020202020204" pitchFamily="34" charset="0"/>
                <a:cs typeface="Times New Roman" panose="02020603050405020304" pitchFamily="18" charset="0"/>
              </a:rPr>
              <a:t>glorious company of immortals </a:t>
            </a:r>
            <a:r>
              <a:rPr lang="en-CA" sz="1800">
                <a:solidFill>
                  <a:srgbClr val="E2F5A6"/>
                </a:solidFill>
                <a:effectLst/>
                <a:latin typeface="Aptos" panose="020B0004020202020204" pitchFamily="34" charset="0"/>
                <a:ea typeface="Aptos" panose="020B0004020202020204" pitchFamily="34" charset="0"/>
                <a:cs typeface="Times New Roman" panose="02020603050405020304" pitchFamily="18" charset="0"/>
              </a:rPr>
              <a:t>of whom their own great but humble fellow graduate was an honored member. There could be no greater inspiration to Canadian youth than this splendid and sacred gift which is ours today.”</a:t>
            </a:r>
          </a:p>
          <a:p>
            <a:pPr marL="0" indent="0">
              <a:buNone/>
            </a:pPr>
            <a:r>
              <a:rPr lang="en-CA">
                <a:solidFill>
                  <a:srgbClr val="E2F5A6"/>
                </a:solidFill>
                <a:effectLst/>
              </a:rPr>
              <a:t>[emphasis mine] </a:t>
            </a:r>
            <a:endParaRPr lang="en-CA">
              <a:solidFill>
                <a:srgbClr val="E2F5A6"/>
              </a:solidFill>
            </a:endParaRPr>
          </a:p>
        </p:txBody>
      </p:sp>
      <p:sp>
        <p:nvSpPr>
          <p:cNvPr id="5" name="Title 4">
            <a:extLst>
              <a:ext uri="{FF2B5EF4-FFF2-40B4-BE49-F238E27FC236}">
                <a16:creationId xmlns:a16="http://schemas.microsoft.com/office/drawing/2014/main" id="{FA94F40B-14F0-A9C7-DD92-3225B41E571A}"/>
              </a:ext>
            </a:extLst>
          </p:cNvPr>
          <p:cNvSpPr>
            <a:spLocks noGrp="1"/>
          </p:cNvSpPr>
          <p:nvPr>
            <p:ph type="title"/>
          </p:nvPr>
        </p:nvSpPr>
        <p:spPr/>
        <p:txBody>
          <a:bodyPr>
            <a:normAutofit fontScale="90000"/>
          </a:bodyPr>
          <a:lstStyle/>
          <a:p>
            <a:r>
              <a:rPr lang="en-CA"/>
              <a:t>Sir Arthur Currie, Principal of McGill, at the library’s opening</a:t>
            </a:r>
          </a:p>
        </p:txBody>
      </p:sp>
    </p:spTree>
    <p:extLst>
      <p:ext uri="{BB962C8B-B14F-4D97-AF65-F5344CB8AC3E}">
        <p14:creationId xmlns:p14="http://schemas.microsoft.com/office/powerpoint/2010/main" val="3933749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DB7CB8-DCB0-B507-0185-2240F2F60452}"/>
              </a:ext>
            </a:extLst>
          </p:cNvPr>
          <p:cNvSpPr>
            <a:spLocks noGrp="1"/>
          </p:cNvSpPr>
          <p:nvPr>
            <p:ph idx="1"/>
          </p:nvPr>
        </p:nvSpPr>
        <p:spPr/>
        <p:txBody>
          <a:bodyPr/>
          <a:lstStyle/>
          <a:p>
            <a:pPr marL="0" indent="0">
              <a:buNone/>
            </a:pPr>
            <a:r>
              <a:rPr lang="en-CA" sz="1800">
                <a:solidFill>
                  <a:srgbClr val="E2F5A6"/>
                </a:solidFill>
                <a:effectLst/>
                <a:latin typeface="Aptos" panose="020B0004020202020204" pitchFamily="34" charset="0"/>
                <a:ea typeface="Aptos" panose="020B0004020202020204" pitchFamily="34" charset="0"/>
                <a:cs typeface="Times New Roman" panose="02020603050405020304" pitchFamily="18" charset="0"/>
              </a:rPr>
              <a:t>“Though a wanderer living  away from Montreal for more than half my life, I have never forgotten the early associations. The formative years were there with the strong ties of head and heart. As a young, untried man, McGill offered me an opportunity to teach and to work; but what is more the members of the medical faculty adopted me, bore with vagaries and aggressiveness and often gave practical  expressions of sympathy with schemes that were costly and of doubtful utility. That they believed in me helped to a belief in myself, an important asset for a young man, but better had by nurture than by nature. Alma Mater, too, counts for much, and as a graduate of McGill I am proud of her record…”</a:t>
            </a:r>
            <a:r>
              <a:rPr lang="en-CA">
                <a:solidFill>
                  <a:srgbClr val="E2F5A6"/>
                </a:solidFill>
                <a:effectLst/>
              </a:rPr>
              <a:t> </a:t>
            </a:r>
            <a:endParaRPr lang="en-CA">
              <a:solidFill>
                <a:srgbClr val="E2F5A6"/>
              </a:solidFill>
            </a:endParaRPr>
          </a:p>
        </p:txBody>
      </p:sp>
      <p:sp>
        <p:nvSpPr>
          <p:cNvPr id="3" name="Title 2">
            <a:extLst>
              <a:ext uri="{FF2B5EF4-FFF2-40B4-BE49-F238E27FC236}">
                <a16:creationId xmlns:a16="http://schemas.microsoft.com/office/drawing/2014/main" id="{64CA0F2C-3D67-336B-4070-6AEBFB0288E8}"/>
              </a:ext>
            </a:extLst>
          </p:cNvPr>
          <p:cNvSpPr>
            <a:spLocks noGrp="1"/>
          </p:cNvSpPr>
          <p:nvPr>
            <p:ph type="title"/>
          </p:nvPr>
        </p:nvSpPr>
        <p:spPr/>
        <p:txBody>
          <a:bodyPr/>
          <a:lstStyle/>
          <a:p>
            <a:r>
              <a:rPr lang="en-CA"/>
              <a:t>Why McGill?</a:t>
            </a:r>
          </a:p>
        </p:txBody>
      </p:sp>
      <p:sp>
        <p:nvSpPr>
          <p:cNvPr id="4" name="TextBox 3">
            <a:extLst>
              <a:ext uri="{FF2B5EF4-FFF2-40B4-BE49-F238E27FC236}">
                <a16:creationId xmlns:a16="http://schemas.microsoft.com/office/drawing/2014/main" id="{686FFE90-947F-46E9-41DC-76F11A080481}"/>
              </a:ext>
            </a:extLst>
          </p:cNvPr>
          <p:cNvSpPr txBox="1"/>
          <p:nvPr/>
        </p:nvSpPr>
        <p:spPr>
          <a:xfrm>
            <a:off x="214123" y="4421875"/>
            <a:ext cx="4640116" cy="553998"/>
          </a:xfrm>
          <a:prstGeom prst="rect">
            <a:avLst/>
          </a:prstGeom>
          <a:noFill/>
        </p:spPr>
        <p:txBody>
          <a:bodyPr wrap="none" rtlCol="0">
            <a:spAutoFit/>
          </a:bodyPr>
          <a:lstStyle/>
          <a:p>
            <a:r>
              <a:rPr lang="en-CA" sz="1500" dirty="0">
                <a:solidFill>
                  <a:schemeClr val="bg1">
                    <a:lumMod val="95000"/>
                  </a:schemeClr>
                </a:solidFill>
              </a:rPr>
              <a:t>— William Osler, “The Collecting of a Library,” </a:t>
            </a:r>
          </a:p>
          <a:p>
            <a:r>
              <a:rPr lang="en-CA" sz="1500" i="1" dirty="0">
                <a:solidFill>
                  <a:schemeClr val="bg1">
                    <a:lumMod val="95000"/>
                  </a:schemeClr>
                </a:solidFill>
              </a:rPr>
              <a:t>Bibliotheca Osleriana</a:t>
            </a:r>
            <a:r>
              <a:rPr lang="en-CA" sz="1500" dirty="0">
                <a:solidFill>
                  <a:schemeClr val="bg1">
                    <a:lumMod val="95000"/>
                  </a:schemeClr>
                </a:solidFill>
              </a:rPr>
              <a:t> (Oxford, 1929).</a:t>
            </a:r>
          </a:p>
        </p:txBody>
      </p:sp>
    </p:spTree>
    <p:extLst>
      <p:ext uri="{BB962C8B-B14F-4D97-AF65-F5344CB8AC3E}">
        <p14:creationId xmlns:p14="http://schemas.microsoft.com/office/powerpoint/2010/main" val="1808911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648C2-9CB4-EB38-A6AC-405DC951B030}"/>
            </a:ext>
          </a:extLst>
        </p:cNvPr>
        <p:cNvGrpSpPr/>
        <p:nvPr/>
      </p:nvGrpSpPr>
      <p:grpSpPr>
        <a:xfrm>
          <a:off x="0" y="0"/>
          <a:ext cx="0" cy="0"/>
          <a:chOff x="0" y="0"/>
          <a:chExt cx="0" cy="0"/>
        </a:xfrm>
      </p:grpSpPr>
      <p:pic>
        <p:nvPicPr>
          <p:cNvPr id="5" name="Content Placeholder 4" descr="A newspaper article of a library&#10;&#10;AI-generated content may be incorrect.">
            <a:extLst>
              <a:ext uri="{FF2B5EF4-FFF2-40B4-BE49-F238E27FC236}">
                <a16:creationId xmlns:a16="http://schemas.microsoft.com/office/drawing/2014/main" id="{01AB70AB-80DE-3AE6-5EEF-EA5DBA7F89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7855" y="2023812"/>
            <a:ext cx="2524290" cy="3147167"/>
          </a:xfrm>
        </p:spPr>
      </p:pic>
      <p:sp>
        <p:nvSpPr>
          <p:cNvPr id="3" name="Title 2">
            <a:extLst>
              <a:ext uri="{FF2B5EF4-FFF2-40B4-BE49-F238E27FC236}">
                <a16:creationId xmlns:a16="http://schemas.microsoft.com/office/drawing/2014/main" id="{30516839-CDE6-F130-0AD0-3E0D7F3C69DA}"/>
              </a:ext>
            </a:extLst>
          </p:cNvPr>
          <p:cNvSpPr>
            <a:spLocks noGrp="1"/>
          </p:cNvSpPr>
          <p:nvPr>
            <p:ph type="title"/>
          </p:nvPr>
        </p:nvSpPr>
        <p:spPr/>
        <p:txBody>
          <a:bodyPr/>
          <a:lstStyle/>
          <a:p>
            <a:r>
              <a:rPr lang="en-CA"/>
              <a:t>Years, decades, later, still newsworthy (locally, at least)</a:t>
            </a:r>
          </a:p>
        </p:txBody>
      </p:sp>
      <p:sp>
        <p:nvSpPr>
          <p:cNvPr id="6" name="TextBox 5">
            <a:extLst>
              <a:ext uri="{FF2B5EF4-FFF2-40B4-BE49-F238E27FC236}">
                <a16:creationId xmlns:a16="http://schemas.microsoft.com/office/drawing/2014/main" id="{45DE9FC3-E24F-00DF-C8ED-E1FA592A1139}"/>
              </a:ext>
            </a:extLst>
          </p:cNvPr>
          <p:cNvSpPr txBox="1"/>
          <p:nvPr/>
        </p:nvSpPr>
        <p:spPr>
          <a:xfrm>
            <a:off x="2819539" y="5260311"/>
            <a:ext cx="1830886" cy="323165"/>
          </a:xfrm>
          <a:prstGeom prst="rect">
            <a:avLst/>
          </a:prstGeom>
          <a:noFill/>
        </p:spPr>
        <p:txBody>
          <a:bodyPr wrap="none" rtlCol="0">
            <a:spAutoFit/>
          </a:bodyPr>
          <a:lstStyle/>
          <a:p>
            <a:r>
              <a:rPr lang="en-CA" sz="1500">
                <a:solidFill>
                  <a:srgbClr val="E2F5A6"/>
                </a:solidFill>
                <a:latin typeface="Calibri" panose="020F0502020204030204" pitchFamily="34" charset="0"/>
              </a:rPr>
              <a:t>Gazette, 17 Feb 1936</a:t>
            </a:r>
          </a:p>
        </p:txBody>
      </p:sp>
      <p:pic>
        <p:nvPicPr>
          <p:cNvPr id="8" name="Picture 7" descr="A newspaper with black text&#10;&#10;AI-generated content may be incorrect.">
            <a:extLst>
              <a:ext uri="{FF2B5EF4-FFF2-40B4-BE49-F238E27FC236}">
                <a16:creationId xmlns:a16="http://schemas.microsoft.com/office/drawing/2014/main" id="{5CECC13E-CD5C-4E7C-B4B7-F3CA88C66496}"/>
              </a:ext>
            </a:extLst>
          </p:cNvPr>
          <p:cNvPicPr>
            <a:picLocks noChangeAspect="1"/>
          </p:cNvPicPr>
          <p:nvPr/>
        </p:nvPicPr>
        <p:blipFill>
          <a:blip r:embed="rId3">
            <a:extLst>
              <a:ext uri="{28A0092B-C50C-407E-A947-70E740481C1C}">
                <a14:useLocalDpi xmlns:a14="http://schemas.microsoft.com/office/drawing/2010/main" val="0"/>
              </a:ext>
            </a:extLst>
          </a:blip>
          <a:srcRect l="10053" t="29507" r="12178"/>
          <a:stretch/>
        </p:blipFill>
        <p:spPr>
          <a:xfrm>
            <a:off x="0" y="855023"/>
            <a:ext cx="2309402" cy="3197431"/>
          </a:xfrm>
          <a:prstGeom prst="rect">
            <a:avLst/>
          </a:prstGeom>
        </p:spPr>
      </p:pic>
      <p:sp>
        <p:nvSpPr>
          <p:cNvPr id="9" name="TextBox 8">
            <a:extLst>
              <a:ext uri="{FF2B5EF4-FFF2-40B4-BE49-F238E27FC236}">
                <a16:creationId xmlns:a16="http://schemas.microsoft.com/office/drawing/2014/main" id="{D8429285-1020-303E-4864-954A0C20B7A6}"/>
              </a:ext>
            </a:extLst>
          </p:cNvPr>
          <p:cNvSpPr txBox="1"/>
          <p:nvPr/>
        </p:nvSpPr>
        <p:spPr>
          <a:xfrm>
            <a:off x="215076" y="4114075"/>
            <a:ext cx="2022284" cy="553998"/>
          </a:xfrm>
          <a:prstGeom prst="rect">
            <a:avLst/>
          </a:prstGeom>
          <a:noFill/>
        </p:spPr>
        <p:txBody>
          <a:bodyPr wrap="square" rtlCol="0">
            <a:spAutoFit/>
          </a:bodyPr>
          <a:lstStyle/>
          <a:p>
            <a:r>
              <a:rPr lang="en-CA" sz="1500">
                <a:solidFill>
                  <a:srgbClr val="E2F5A6"/>
                </a:solidFill>
                <a:latin typeface="Calibri" panose="020F0502020204030204" pitchFamily="34" charset="0"/>
              </a:rPr>
              <a:t>Gazette, Women’s page</a:t>
            </a:r>
          </a:p>
          <a:p>
            <a:r>
              <a:rPr lang="en-CA" sz="1500">
                <a:solidFill>
                  <a:srgbClr val="E2F5A6"/>
                </a:solidFill>
                <a:latin typeface="Calibri" panose="020F0502020204030204" pitchFamily="34" charset="0"/>
              </a:rPr>
              <a:t>20 Dec 1933</a:t>
            </a:r>
          </a:p>
        </p:txBody>
      </p:sp>
      <p:pic>
        <p:nvPicPr>
          <p:cNvPr id="11" name="Picture 10" descr="A newspaper article with a person's face&#10;&#10;AI-generated content may be incorrect.">
            <a:extLst>
              <a:ext uri="{FF2B5EF4-FFF2-40B4-BE49-F238E27FC236}">
                <a16:creationId xmlns:a16="http://schemas.microsoft.com/office/drawing/2014/main" id="{75D2244C-64FB-E38D-F279-CE9C97589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2641" y="855023"/>
            <a:ext cx="2194330" cy="4004953"/>
          </a:xfrm>
          <a:prstGeom prst="rect">
            <a:avLst/>
          </a:prstGeom>
        </p:spPr>
      </p:pic>
      <p:sp>
        <p:nvSpPr>
          <p:cNvPr id="12" name="TextBox 11">
            <a:extLst>
              <a:ext uri="{FF2B5EF4-FFF2-40B4-BE49-F238E27FC236}">
                <a16:creationId xmlns:a16="http://schemas.microsoft.com/office/drawing/2014/main" id="{6AA24E67-1AD5-A2EA-E4D0-548257E12D31}"/>
              </a:ext>
            </a:extLst>
          </p:cNvPr>
          <p:cNvSpPr txBox="1"/>
          <p:nvPr/>
        </p:nvSpPr>
        <p:spPr>
          <a:xfrm>
            <a:off x="5545778" y="4794587"/>
            <a:ext cx="2031193" cy="492443"/>
          </a:xfrm>
          <a:prstGeom prst="rect">
            <a:avLst/>
          </a:prstGeom>
          <a:noFill/>
        </p:spPr>
        <p:txBody>
          <a:bodyPr wrap="square" rtlCol="0">
            <a:spAutoFit/>
          </a:bodyPr>
          <a:lstStyle/>
          <a:p>
            <a:r>
              <a:rPr lang="en-CA" sz="1300">
                <a:solidFill>
                  <a:srgbClr val="E2F5A6"/>
                </a:solidFill>
                <a:latin typeface="Calibri" panose="020F0502020204030204" pitchFamily="34" charset="0"/>
              </a:rPr>
              <a:t>Gazette, Women today</a:t>
            </a:r>
          </a:p>
          <a:p>
            <a:r>
              <a:rPr lang="en-CA" sz="1300">
                <a:solidFill>
                  <a:srgbClr val="E2F5A6"/>
                </a:solidFill>
                <a:latin typeface="Calibri" panose="020F0502020204030204" pitchFamily="34" charset="0"/>
              </a:rPr>
              <a:t>29 Jan 1969</a:t>
            </a:r>
          </a:p>
        </p:txBody>
      </p:sp>
    </p:spTree>
    <p:extLst>
      <p:ext uri="{BB962C8B-B14F-4D97-AF65-F5344CB8AC3E}">
        <p14:creationId xmlns:p14="http://schemas.microsoft.com/office/powerpoint/2010/main" val="1580228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AI-generated content may be incorrect.">
            <a:extLst>
              <a:ext uri="{FF2B5EF4-FFF2-40B4-BE49-F238E27FC236}">
                <a16:creationId xmlns:a16="http://schemas.microsoft.com/office/drawing/2014/main" id="{DE1B41CE-3C17-A25A-0179-3DC5A16F8C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01083"/>
            <a:ext cx="6956963" cy="1628010"/>
          </a:xfrm>
        </p:spPr>
      </p:pic>
      <p:sp>
        <p:nvSpPr>
          <p:cNvPr id="2" name="Title 1">
            <a:extLst>
              <a:ext uri="{FF2B5EF4-FFF2-40B4-BE49-F238E27FC236}">
                <a16:creationId xmlns:a16="http://schemas.microsoft.com/office/drawing/2014/main" id="{C2BFE38C-82F0-B7B0-3439-75E4F408B5B8}"/>
              </a:ext>
            </a:extLst>
          </p:cNvPr>
          <p:cNvSpPr>
            <a:spLocks noGrp="1"/>
          </p:cNvSpPr>
          <p:nvPr>
            <p:ph type="title"/>
          </p:nvPr>
        </p:nvSpPr>
        <p:spPr/>
        <p:txBody>
          <a:bodyPr/>
          <a:lstStyle/>
          <a:p>
            <a:r>
              <a:rPr lang="en-CA"/>
              <a:t>III. Post-Francis, new interpretations</a:t>
            </a:r>
          </a:p>
        </p:txBody>
      </p:sp>
      <p:pic>
        <p:nvPicPr>
          <p:cNvPr id="10" name="Picture 9" descr="A close-up of a text&#10;&#10;AI-generated content may be incorrect.">
            <a:extLst>
              <a:ext uri="{FF2B5EF4-FFF2-40B4-BE49-F238E27FC236}">
                <a16:creationId xmlns:a16="http://schemas.microsoft.com/office/drawing/2014/main" id="{DB334539-20CB-863C-D11D-C6DCFE3EF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541" y="2403988"/>
            <a:ext cx="5876422" cy="2509929"/>
          </a:xfrm>
          <a:prstGeom prst="rect">
            <a:avLst/>
          </a:prstGeom>
        </p:spPr>
      </p:pic>
      <p:sp>
        <p:nvSpPr>
          <p:cNvPr id="11" name="TextBox 10">
            <a:extLst>
              <a:ext uri="{FF2B5EF4-FFF2-40B4-BE49-F238E27FC236}">
                <a16:creationId xmlns:a16="http://schemas.microsoft.com/office/drawing/2014/main" id="{8347C7F1-D583-04D5-BF92-98E11E473FF2}"/>
              </a:ext>
            </a:extLst>
          </p:cNvPr>
          <p:cNvSpPr txBox="1"/>
          <p:nvPr/>
        </p:nvSpPr>
        <p:spPr>
          <a:xfrm>
            <a:off x="235478" y="5129561"/>
            <a:ext cx="4736553" cy="338554"/>
          </a:xfrm>
          <a:prstGeom prst="rect">
            <a:avLst/>
          </a:prstGeom>
          <a:noFill/>
        </p:spPr>
        <p:txBody>
          <a:bodyPr wrap="none" rtlCol="0">
            <a:spAutoFit/>
          </a:bodyPr>
          <a:lstStyle/>
          <a:p>
            <a:r>
              <a:rPr lang="en-CA" sz="1600">
                <a:solidFill>
                  <a:schemeClr val="bg1">
                    <a:lumMod val="95000"/>
                  </a:schemeClr>
                </a:solidFill>
                <a:latin typeface="Calibri" panose="020F0502020204030204" pitchFamily="34" charset="0"/>
              </a:rPr>
              <a:t>Minutes, Osler Library Board of Curators, 5 April 1967 </a:t>
            </a:r>
          </a:p>
        </p:txBody>
      </p:sp>
    </p:spTree>
    <p:extLst>
      <p:ext uri="{BB962C8B-B14F-4D97-AF65-F5344CB8AC3E}">
        <p14:creationId xmlns:p14="http://schemas.microsoft.com/office/powerpoint/2010/main" val="3679695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824F3BF-976E-AEA7-7178-7BE310CDEA63}"/>
              </a:ext>
            </a:extLst>
          </p:cNvPr>
          <p:cNvSpPr>
            <a:spLocks noGrp="1"/>
          </p:cNvSpPr>
          <p:nvPr>
            <p:ph idx="1"/>
          </p:nvPr>
        </p:nvSpPr>
        <p:spPr/>
        <p:txBody>
          <a:bodyPr>
            <a:normAutofit fontScale="85000" lnSpcReduction="10000"/>
          </a:bodyPr>
          <a:lstStyle/>
          <a:p>
            <a:pPr marL="0" indent="0">
              <a:buNone/>
            </a:pPr>
            <a:r>
              <a:rPr lang="en-GB" i="1">
                <a:solidFill>
                  <a:schemeClr val="bg1">
                    <a:lumMod val="95000"/>
                  </a:schemeClr>
                </a:solidFill>
              </a:rPr>
              <a:t>McGill University is located unceded Indigenous lands. We honour, recognize and respect the </a:t>
            </a:r>
            <a:r>
              <a:rPr lang="en-CA" i="1" err="1">
                <a:solidFill>
                  <a:schemeClr val="bg1">
                    <a:lumMod val="95000"/>
                  </a:schemeClr>
                </a:solidFill>
              </a:rPr>
              <a:t>Kanien'kehá:ka</a:t>
            </a:r>
            <a:r>
              <a:rPr lang="en-CA" i="1">
                <a:solidFill>
                  <a:schemeClr val="bg1">
                    <a:lumMod val="95000"/>
                  </a:schemeClr>
                </a:solidFill>
              </a:rPr>
              <a:t> Nation </a:t>
            </a:r>
            <a:r>
              <a:rPr lang="en-GB" i="1">
                <a:solidFill>
                  <a:schemeClr val="bg1">
                    <a:lumMod val="95000"/>
                  </a:schemeClr>
                </a:solidFill>
              </a:rPr>
              <a:t>as the custodians of the lands and waters on which we are meeting. </a:t>
            </a:r>
            <a:r>
              <a:rPr lang="en-GB" sz="2000" i="1">
                <a:solidFill>
                  <a:schemeClr val="bg1">
                    <a:lumMod val="95000"/>
                  </a:schemeClr>
                </a:solidFill>
              </a:rPr>
              <a:t>We also recognize that </a:t>
            </a:r>
            <a:r>
              <a:rPr lang="en-GB" i="1" err="1">
                <a:solidFill>
                  <a:schemeClr val="bg1">
                    <a:lumMod val="95000"/>
                  </a:schemeClr>
                </a:solidFill>
              </a:rPr>
              <a:t>Tiohtià:ke</a:t>
            </a:r>
            <a:r>
              <a:rPr lang="en-GB" i="1">
                <a:solidFill>
                  <a:schemeClr val="bg1">
                    <a:lumMod val="95000"/>
                  </a:schemeClr>
                </a:solidFill>
              </a:rPr>
              <a:t>/Montréal has long been a meeting place for many First Nations and today it is  home to a diverse population of Indigenous and other peoples. We </a:t>
            </a:r>
            <a:r>
              <a:rPr lang="en-CA" i="1">
                <a:solidFill>
                  <a:schemeClr val="bg1">
                    <a:lumMod val="95000"/>
                  </a:schemeClr>
                </a:solidFill>
              </a:rPr>
              <a:t>respect the continued connections with the past, present and future in our ongoing relationships with Indigenous and other peoples within the Montreal community.</a:t>
            </a:r>
          </a:p>
          <a:p>
            <a:pPr marL="0" indent="0">
              <a:buNone/>
            </a:pPr>
            <a:endParaRPr lang="en-CA" i="1">
              <a:solidFill>
                <a:schemeClr val="bg1">
                  <a:lumMod val="95000"/>
                </a:schemeClr>
              </a:solidFill>
            </a:endParaRPr>
          </a:p>
          <a:p>
            <a:pPr marL="0" indent="0">
              <a:buNone/>
            </a:pPr>
            <a:r>
              <a:rPr lang="en-CA">
                <a:solidFill>
                  <a:schemeClr val="bg1">
                    <a:lumMod val="95000"/>
                  </a:schemeClr>
                </a:solidFill>
              </a:rPr>
              <a:t>The university’s founder, James McGill, enslaved at least five Black and Indigenous people: Sarah, also known as </a:t>
            </a:r>
            <a:r>
              <a:rPr lang="en-CA">
                <a:solidFill>
                  <a:srgbClr val="FFF6CA"/>
                </a:solidFill>
              </a:rPr>
              <a:t>Marie-Charles</a:t>
            </a:r>
            <a:r>
              <a:rPr lang="en-CA">
                <a:solidFill>
                  <a:schemeClr val="bg1">
                    <a:lumMod val="95000"/>
                  </a:schemeClr>
                </a:solidFill>
              </a:rPr>
              <a:t> and </a:t>
            </a:r>
            <a:r>
              <a:rPr lang="en-CA">
                <a:solidFill>
                  <a:srgbClr val="FFF6CA"/>
                </a:solidFill>
              </a:rPr>
              <a:t>Charlotte</a:t>
            </a:r>
            <a:r>
              <a:rPr lang="en-CA">
                <a:solidFill>
                  <a:schemeClr val="bg1">
                    <a:lumMod val="95000"/>
                  </a:schemeClr>
                </a:solidFill>
              </a:rPr>
              <a:t> (c.1763-1809), </a:t>
            </a:r>
            <a:r>
              <a:rPr lang="en-CA">
                <a:solidFill>
                  <a:srgbClr val="FFF6CA"/>
                </a:solidFill>
              </a:rPr>
              <a:t>Marie-Louise</a:t>
            </a:r>
            <a:r>
              <a:rPr lang="en-CA">
                <a:solidFill>
                  <a:schemeClr val="bg1">
                    <a:lumMod val="95000"/>
                  </a:schemeClr>
                </a:solidFill>
              </a:rPr>
              <a:t> (c.1763-1809), </a:t>
            </a:r>
            <a:r>
              <a:rPr lang="en-CA">
                <a:solidFill>
                  <a:srgbClr val="FFF6CA"/>
                </a:solidFill>
              </a:rPr>
              <a:t>Jacques</a:t>
            </a:r>
            <a:r>
              <a:rPr lang="en-CA">
                <a:solidFill>
                  <a:schemeClr val="bg1">
                    <a:lumMod val="95000"/>
                  </a:schemeClr>
                </a:solidFill>
              </a:rPr>
              <a:t> (c.1760-1838), </a:t>
            </a:r>
            <a:r>
              <a:rPr lang="en-CA">
                <a:solidFill>
                  <a:srgbClr val="FFF6CA"/>
                </a:solidFill>
              </a:rPr>
              <a:t>Marie </a:t>
            </a:r>
            <a:r>
              <a:rPr lang="en-CA" err="1">
                <a:solidFill>
                  <a:srgbClr val="FFF6CA"/>
                </a:solidFill>
              </a:rPr>
              <a:t>Potamiane</a:t>
            </a:r>
            <a:r>
              <a:rPr lang="en-CA">
                <a:solidFill>
                  <a:srgbClr val="FFF6CA"/>
                </a:solidFill>
              </a:rPr>
              <a:t> </a:t>
            </a:r>
            <a:r>
              <a:rPr lang="en-CA">
                <a:solidFill>
                  <a:schemeClr val="bg1">
                    <a:lumMod val="95000"/>
                  </a:schemeClr>
                </a:solidFill>
              </a:rPr>
              <a:t>(c.1773-1783), and </a:t>
            </a:r>
            <a:r>
              <a:rPr lang="en-CA">
                <a:solidFill>
                  <a:srgbClr val="FFF6CA"/>
                </a:solidFill>
              </a:rPr>
              <a:t>a boy thought to be </a:t>
            </a:r>
            <a:r>
              <a:rPr lang="en-CA" err="1">
                <a:solidFill>
                  <a:srgbClr val="FFF6CA"/>
                </a:solidFill>
              </a:rPr>
              <a:t>Chatiks</a:t>
            </a:r>
            <a:r>
              <a:rPr lang="en-CA">
                <a:solidFill>
                  <a:srgbClr val="FFF6CA"/>
                </a:solidFill>
              </a:rPr>
              <a:t> </a:t>
            </a:r>
            <a:r>
              <a:rPr lang="en-CA" err="1">
                <a:solidFill>
                  <a:srgbClr val="FFF6CA"/>
                </a:solidFill>
              </a:rPr>
              <a:t>si</a:t>
            </a:r>
            <a:r>
              <a:rPr lang="en-CA">
                <a:solidFill>
                  <a:srgbClr val="FFF6CA"/>
                </a:solidFill>
              </a:rPr>
              <a:t> </a:t>
            </a:r>
            <a:r>
              <a:rPr lang="en-CA" err="1">
                <a:solidFill>
                  <a:srgbClr val="FFF6CA"/>
                </a:solidFill>
              </a:rPr>
              <a:t>chatiks</a:t>
            </a:r>
            <a:r>
              <a:rPr lang="en-CA">
                <a:solidFill>
                  <a:srgbClr val="FFF6CA"/>
                </a:solidFill>
              </a:rPr>
              <a:t> (Pawnee) </a:t>
            </a:r>
            <a:r>
              <a:rPr lang="en-CA">
                <a:solidFill>
                  <a:schemeClr val="bg1">
                    <a:lumMod val="95000"/>
                  </a:schemeClr>
                </a:solidFill>
              </a:rPr>
              <a:t>(c.1768-1778)</a:t>
            </a:r>
            <a:r>
              <a:rPr lang="en-CA">
                <a:solidFill>
                  <a:srgbClr val="FFF6CA"/>
                </a:solidFill>
              </a:rPr>
              <a:t> whose name is not recorded</a:t>
            </a:r>
            <a:r>
              <a:rPr lang="en-CA">
                <a:solidFill>
                  <a:schemeClr val="bg1">
                    <a:lumMod val="95000"/>
                  </a:schemeClr>
                </a:solidFill>
              </a:rPr>
              <a:t>.</a:t>
            </a:r>
            <a:endParaRPr lang="en-CA" sz="2000" i="1">
              <a:solidFill>
                <a:schemeClr val="bg1">
                  <a:lumMod val="95000"/>
                </a:schemeClr>
              </a:solidFill>
            </a:endParaRPr>
          </a:p>
        </p:txBody>
      </p:sp>
      <p:sp>
        <p:nvSpPr>
          <p:cNvPr id="3" name="Title 2">
            <a:extLst>
              <a:ext uri="{FF2B5EF4-FFF2-40B4-BE49-F238E27FC236}">
                <a16:creationId xmlns:a16="http://schemas.microsoft.com/office/drawing/2014/main" id="{60674AD0-4EEE-0E25-086D-CA1F35064DE5}"/>
              </a:ext>
            </a:extLst>
          </p:cNvPr>
          <p:cNvSpPr>
            <a:spLocks noGrp="1"/>
          </p:cNvSpPr>
          <p:nvPr>
            <p:ph type="title"/>
          </p:nvPr>
        </p:nvSpPr>
        <p:spPr/>
        <p:txBody>
          <a:bodyPr/>
          <a:lstStyle/>
          <a:p>
            <a:r>
              <a:rPr lang="en-CA"/>
              <a:t>Acknowledgements</a:t>
            </a:r>
          </a:p>
        </p:txBody>
      </p:sp>
    </p:spTree>
    <p:extLst>
      <p:ext uri="{BB962C8B-B14F-4D97-AF65-F5344CB8AC3E}">
        <p14:creationId xmlns:p14="http://schemas.microsoft.com/office/powerpoint/2010/main" val="153274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ECFC49-A61C-14C2-DABE-374F3E318F4E}"/>
              </a:ext>
            </a:extLst>
          </p:cNvPr>
          <p:cNvSpPr>
            <a:spLocks noGrp="1"/>
          </p:cNvSpPr>
          <p:nvPr>
            <p:ph idx="1"/>
          </p:nvPr>
        </p:nvSpPr>
        <p:spPr/>
        <p:txBody>
          <a:bodyPr/>
          <a:lstStyle/>
          <a:p>
            <a:r>
              <a:rPr lang="en-CA" dirty="0"/>
              <a:t>Impetus for change</a:t>
            </a:r>
          </a:p>
          <a:p>
            <a:pPr lvl="1"/>
            <a:r>
              <a:rPr lang="en-CA" dirty="0"/>
              <a:t>Passing of W. W. Francis (1959)</a:t>
            </a:r>
          </a:p>
          <a:p>
            <a:pPr lvl="1"/>
            <a:r>
              <a:rPr lang="en-CA" dirty="0"/>
              <a:t>Move of the Osler Library to the McIntyre Medical Building</a:t>
            </a:r>
          </a:p>
          <a:p>
            <a:pPr lvl="1"/>
            <a:r>
              <a:rPr lang="en-CA" dirty="0"/>
              <a:t>Funds from the Wellcome Trust and from the Markle Foundation</a:t>
            </a:r>
          </a:p>
          <a:p>
            <a:pPr lvl="1"/>
            <a:r>
              <a:rPr lang="en-CA" dirty="0"/>
              <a:t>Department of History of Medicine (later Social Studies of Medicine)</a:t>
            </a:r>
          </a:p>
          <a:p>
            <a:r>
              <a:rPr lang="en-CA" dirty="0"/>
              <a:t>Change on the ground</a:t>
            </a:r>
          </a:p>
          <a:p>
            <a:pPr lvl="1"/>
            <a:r>
              <a:rPr lang="en-CA" dirty="0"/>
              <a:t>Revision of governance documents</a:t>
            </a:r>
          </a:p>
          <a:p>
            <a:pPr lvl="1"/>
            <a:r>
              <a:rPr lang="en-CA" dirty="0"/>
              <a:t>Integration of books</a:t>
            </a:r>
          </a:p>
          <a:p>
            <a:pPr lvl="1"/>
            <a:r>
              <a:rPr lang="en-CA" dirty="0"/>
              <a:t>Emphasis on collection development</a:t>
            </a:r>
          </a:p>
          <a:p>
            <a:pPr lvl="1"/>
            <a:r>
              <a:rPr lang="en-CA" dirty="0"/>
              <a:t>Osler Room from shrine to reading room and back again</a:t>
            </a:r>
          </a:p>
        </p:txBody>
      </p:sp>
      <p:sp>
        <p:nvSpPr>
          <p:cNvPr id="3" name="Title 2">
            <a:extLst>
              <a:ext uri="{FF2B5EF4-FFF2-40B4-BE49-F238E27FC236}">
                <a16:creationId xmlns:a16="http://schemas.microsoft.com/office/drawing/2014/main" id="{B798F8DA-CBA8-3746-E192-01B1B636AF01}"/>
              </a:ext>
            </a:extLst>
          </p:cNvPr>
          <p:cNvSpPr>
            <a:spLocks noGrp="1"/>
          </p:cNvSpPr>
          <p:nvPr>
            <p:ph type="title"/>
          </p:nvPr>
        </p:nvSpPr>
        <p:spPr/>
        <p:txBody>
          <a:bodyPr/>
          <a:lstStyle/>
          <a:p>
            <a:r>
              <a:rPr lang="en-CA"/>
              <a:t>Major changes that reflect new directions</a:t>
            </a:r>
          </a:p>
        </p:txBody>
      </p:sp>
    </p:spTree>
    <p:extLst>
      <p:ext uri="{BB962C8B-B14F-4D97-AF65-F5344CB8AC3E}">
        <p14:creationId xmlns:p14="http://schemas.microsoft.com/office/powerpoint/2010/main" val="1725705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book&#10;&#10;AI-generated content may be incorrect.">
            <a:extLst>
              <a:ext uri="{FF2B5EF4-FFF2-40B4-BE49-F238E27FC236}">
                <a16:creationId xmlns:a16="http://schemas.microsoft.com/office/drawing/2014/main" id="{F8722DD5-9A6D-142E-3026-29D412029CE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62425" y="2049921"/>
            <a:ext cx="3457575" cy="1872529"/>
          </a:xfrm>
        </p:spPr>
      </p:pic>
      <p:sp>
        <p:nvSpPr>
          <p:cNvPr id="8" name="Content Placeholder 7">
            <a:extLst>
              <a:ext uri="{FF2B5EF4-FFF2-40B4-BE49-F238E27FC236}">
                <a16:creationId xmlns:a16="http://schemas.microsoft.com/office/drawing/2014/main" id="{40C9D157-CEBC-607F-9ABD-A45AF28F9C6F}"/>
              </a:ext>
            </a:extLst>
          </p:cNvPr>
          <p:cNvSpPr>
            <a:spLocks noGrp="1"/>
          </p:cNvSpPr>
          <p:nvPr>
            <p:ph sz="half" idx="2"/>
          </p:nvPr>
        </p:nvSpPr>
        <p:spPr>
          <a:xfrm>
            <a:off x="235478" y="1264127"/>
            <a:ext cx="3466043" cy="3995208"/>
          </a:xfrm>
        </p:spPr>
        <p:txBody>
          <a:bodyPr>
            <a:noAutofit/>
          </a:bodyPr>
          <a:lstStyle/>
          <a:p>
            <a:r>
              <a:rPr lang="en-CA" sz="1300" dirty="0">
                <a:solidFill>
                  <a:srgbClr val="E2F5A6"/>
                </a:solidFill>
                <a:latin typeface="Aptos" panose="020B0004020202020204" pitchFamily="34" charset="0"/>
              </a:rPr>
              <a:t>Charles Roland (McMaster), “‘</a:t>
            </a:r>
            <a:r>
              <a:rPr lang="en-CA" sz="1300" dirty="0">
                <a:solidFill>
                  <a:srgbClr val="E2F5A6"/>
                </a:solidFill>
                <a:effectLst/>
                <a:latin typeface="Aptos" panose="020B0004020202020204" pitchFamily="34" charset="0"/>
              </a:rPr>
              <a:t>Dry, Dusty, Tedious, Accursed, Hateful Bibliography’: Osler and British Bibliography”</a:t>
            </a:r>
          </a:p>
          <a:p>
            <a:r>
              <a:rPr lang="en-CA" sz="1300" dirty="0">
                <a:solidFill>
                  <a:srgbClr val="E2F5A6"/>
                </a:solidFill>
                <a:latin typeface="Aptos" panose="020B0004020202020204" pitchFamily="34" charset="0"/>
              </a:rPr>
              <a:t>Richard J. Durling (Kiel), “</a:t>
            </a:r>
            <a:r>
              <a:rPr lang="en-CA" sz="1300" dirty="0">
                <a:solidFill>
                  <a:srgbClr val="E2F5A6"/>
                </a:solidFill>
                <a:effectLst/>
                <a:latin typeface="Aptos" panose="020B0004020202020204" pitchFamily="34" charset="0"/>
              </a:rPr>
              <a:t>Medico-Historical Research in Mediaeval and Renaissance Manuscripts”</a:t>
            </a:r>
          </a:p>
          <a:p>
            <a:r>
              <a:rPr lang="en-CA" sz="1300" dirty="0">
                <a:solidFill>
                  <a:srgbClr val="E2F5A6"/>
                </a:solidFill>
                <a:latin typeface="Aptos" panose="020B0004020202020204" pitchFamily="34" charset="0"/>
              </a:rPr>
              <a:t>Estelle Brodman (St. Louis), “Looking Forward into Historical Medical Bibliography”</a:t>
            </a:r>
          </a:p>
          <a:p>
            <a:r>
              <a:rPr lang="en-CA" sz="1300" dirty="0">
                <a:solidFill>
                  <a:srgbClr val="E2F5A6"/>
                </a:solidFill>
                <a:effectLst/>
                <a:latin typeface="Aptos" panose="020B0004020202020204" pitchFamily="34" charset="0"/>
              </a:rPr>
              <a:t>G. Thomas </a:t>
            </a:r>
            <a:r>
              <a:rPr lang="en-CA" sz="1300" dirty="0" err="1">
                <a:solidFill>
                  <a:srgbClr val="E2F5A6"/>
                </a:solidFill>
                <a:effectLst/>
                <a:latin typeface="Aptos" panose="020B0004020202020204" pitchFamily="34" charset="0"/>
              </a:rPr>
              <a:t>Tanselle</a:t>
            </a:r>
            <a:r>
              <a:rPr lang="en-CA" sz="1300" dirty="0">
                <a:solidFill>
                  <a:srgbClr val="E2F5A6"/>
                </a:solidFill>
                <a:effectLst/>
                <a:latin typeface="Aptos" panose="020B0004020202020204" pitchFamily="34" charset="0"/>
              </a:rPr>
              <a:t> (Guggenheim Foundation), discussion of bibliography</a:t>
            </a:r>
          </a:p>
          <a:p>
            <a:r>
              <a:rPr lang="en-CA" sz="1300" dirty="0">
                <a:solidFill>
                  <a:srgbClr val="E2F5A6"/>
                </a:solidFill>
                <a:latin typeface="Aptos" panose="020B0004020202020204" pitchFamily="34" charset="0"/>
              </a:rPr>
              <a:t>Eric Freeman (Wellcome), “</a:t>
            </a:r>
            <a:r>
              <a:rPr lang="en-CA" sz="1300" dirty="0">
                <a:solidFill>
                  <a:srgbClr val="E2F5A6"/>
                </a:solidFill>
                <a:effectLst/>
                <a:latin typeface="Aptos" panose="020B0004020202020204" pitchFamily="34" charset="0"/>
              </a:rPr>
              <a:t>Medical Historians, Librarians and Bibliographers: Will They Ever Meet?</a:t>
            </a:r>
            <a:r>
              <a:rPr lang="en-CA" sz="1300" dirty="0">
                <a:solidFill>
                  <a:srgbClr val="E2F5A6"/>
                </a:solidFill>
                <a:latin typeface="Aptos" panose="020B0004020202020204" pitchFamily="34" charset="0"/>
              </a:rPr>
              <a:t>”</a:t>
            </a:r>
          </a:p>
        </p:txBody>
      </p:sp>
      <p:sp>
        <p:nvSpPr>
          <p:cNvPr id="3" name="Title 2">
            <a:extLst>
              <a:ext uri="{FF2B5EF4-FFF2-40B4-BE49-F238E27FC236}">
                <a16:creationId xmlns:a16="http://schemas.microsoft.com/office/drawing/2014/main" id="{D1FD9861-D9E0-67C6-727E-71DAD3BEF853}"/>
              </a:ext>
            </a:extLst>
          </p:cNvPr>
          <p:cNvSpPr>
            <a:spLocks noGrp="1"/>
          </p:cNvSpPr>
          <p:nvPr>
            <p:ph type="title"/>
          </p:nvPr>
        </p:nvSpPr>
        <p:spPr/>
        <p:txBody>
          <a:bodyPr>
            <a:normAutofit/>
          </a:bodyPr>
          <a:lstStyle/>
          <a:p>
            <a:r>
              <a:rPr lang="en-CA"/>
              <a:t>50</a:t>
            </a:r>
            <a:r>
              <a:rPr lang="en-CA" baseline="30000"/>
              <a:t>th</a:t>
            </a:r>
            <a:r>
              <a:rPr lang="en-CA"/>
              <a:t> anniversary: focus on bibliography, scholarship</a:t>
            </a:r>
          </a:p>
        </p:txBody>
      </p:sp>
      <p:sp>
        <p:nvSpPr>
          <p:cNvPr id="9" name="TextBox 8">
            <a:extLst>
              <a:ext uri="{FF2B5EF4-FFF2-40B4-BE49-F238E27FC236}">
                <a16:creationId xmlns:a16="http://schemas.microsoft.com/office/drawing/2014/main" id="{E5D9EA91-3064-35C1-616F-0C87B7BD3B3F}"/>
              </a:ext>
            </a:extLst>
          </p:cNvPr>
          <p:cNvSpPr txBox="1"/>
          <p:nvPr/>
        </p:nvSpPr>
        <p:spPr>
          <a:xfrm>
            <a:off x="4824706" y="3922450"/>
            <a:ext cx="2133011" cy="553998"/>
          </a:xfrm>
          <a:prstGeom prst="rect">
            <a:avLst/>
          </a:prstGeom>
          <a:noFill/>
        </p:spPr>
        <p:txBody>
          <a:bodyPr wrap="square" rtlCol="0">
            <a:spAutoFit/>
          </a:bodyPr>
          <a:lstStyle/>
          <a:p>
            <a:r>
              <a:rPr lang="en-CA" sz="1500">
                <a:solidFill>
                  <a:schemeClr val="bg1">
                    <a:lumMod val="95000"/>
                  </a:schemeClr>
                </a:solidFill>
                <a:latin typeface="Calibri" panose="020F0502020204030204" pitchFamily="34" charset="0"/>
              </a:rPr>
              <a:t>Osler Library Newsletter </a:t>
            </a:r>
          </a:p>
          <a:p>
            <a:r>
              <a:rPr lang="en-CA" sz="1500">
                <a:solidFill>
                  <a:schemeClr val="bg1">
                    <a:lumMod val="95000"/>
                  </a:schemeClr>
                </a:solidFill>
                <a:latin typeface="Calibri" panose="020F0502020204030204" pitchFamily="34" charset="0"/>
              </a:rPr>
              <a:t>No. 32 (October 1979)</a:t>
            </a:r>
          </a:p>
        </p:txBody>
      </p:sp>
    </p:spTree>
    <p:extLst>
      <p:ext uri="{BB962C8B-B14F-4D97-AF65-F5344CB8AC3E}">
        <p14:creationId xmlns:p14="http://schemas.microsoft.com/office/powerpoint/2010/main" val="2977629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8B4047-DA00-09B6-6458-D48EE7688F98}"/>
              </a:ext>
            </a:extLst>
          </p:cNvPr>
          <p:cNvSpPr>
            <a:spLocks noGrp="1"/>
          </p:cNvSpPr>
          <p:nvPr>
            <p:ph idx="1"/>
          </p:nvPr>
        </p:nvSpPr>
        <p:spPr/>
        <p:txBody>
          <a:bodyPr>
            <a:normAutofit/>
          </a:bodyPr>
          <a:lstStyle/>
          <a:p>
            <a:pPr marL="0" indent="0">
              <a:buNone/>
            </a:pPr>
            <a:endParaRPr lang="en-CA" b="1">
              <a:solidFill>
                <a:srgbClr val="E2F5A6"/>
              </a:solidFill>
              <a:latin typeface="Aptos" panose="020B0004020202020204" pitchFamily="34" charset="0"/>
            </a:endParaRPr>
          </a:p>
          <a:p>
            <a:pPr marL="0" indent="0">
              <a:buNone/>
            </a:pPr>
            <a:r>
              <a:rPr lang="en-CA" b="1">
                <a:solidFill>
                  <a:srgbClr val="E2F5A6"/>
                </a:solidFill>
                <a:latin typeface="Aptos" panose="020B0004020202020204" pitchFamily="34" charset="0"/>
              </a:rPr>
              <a:t>From the basics, as recorded on the eve of the library’s 50</a:t>
            </a:r>
            <a:r>
              <a:rPr lang="en-CA" b="1" baseline="30000">
                <a:solidFill>
                  <a:srgbClr val="E2F5A6"/>
                </a:solidFill>
                <a:latin typeface="Aptos" panose="020B0004020202020204" pitchFamily="34" charset="0"/>
              </a:rPr>
              <a:t>th</a:t>
            </a:r>
            <a:r>
              <a:rPr lang="en-CA" b="1">
                <a:solidFill>
                  <a:srgbClr val="E2F5A6"/>
                </a:solidFill>
                <a:latin typeface="Aptos" panose="020B0004020202020204" pitchFamily="34" charset="0"/>
              </a:rPr>
              <a:t> anniversary, comparing figures to those of 1931…</a:t>
            </a:r>
          </a:p>
        </p:txBody>
      </p:sp>
      <p:sp>
        <p:nvSpPr>
          <p:cNvPr id="3" name="Title 2">
            <a:extLst>
              <a:ext uri="{FF2B5EF4-FFF2-40B4-BE49-F238E27FC236}">
                <a16:creationId xmlns:a16="http://schemas.microsoft.com/office/drawing/2014/main" id="{BA93A3DC-8FD8-057A-E361-C6F72AA4A504}"/>
              </a:ext>
            </a:extLst>
          </p:cNvPr>
          <p:cNvSpPr>
            <a:spLocks noGrp="1"/>
          </p:cNvSpPr>
          <p:nvPr>
            <p:ph type="title"/>
          </p:nvPr>
        </p:nvSpPr>
        <p:spPr/>
        <p:txBody>
          <a:bodyPr/>
          <a:lstStyle/>
          <a:p>
            <a:r>
              <a:rPr lang="en-CA"/>
              <a:t>With an emphasis on growth, statistics matter</a:t>
            </a:r>
          </a:p>
        </p:txBody>
      </p:sp>
      <p:pic>
        <p:nvPicPr>
          <p:cNvPr id="5" name="Picture 4" descr="A close up of a text&#10;&#10;AI-generated content may be incorrect.">
            <a:extLst>
              <a:ext uri="{FF2B5EF4-FFF2-40B4-BE49-F238E27FC236}">
                <a16:creationId xmlns:a16="http://schemas.microsoft.com/office/drawing/2014/main" id="{AD081B83-2589-90A4-C34C-6553813FF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49" y="2357982"/>
            <a:ext cx="7079301" cy="1923371"/>
          </a:xfrm>
          <a:prstGeom prst="rect">
            <a:avLst/>
          </a:prstGeom>
        </p:spPr>
      </p:pic>
      <p:sp>
        <p:nvSpPr>
          <p:cNvPr id="7" name="TextBox 6">
            <a:extLst>
              <a:ext uri="{FF2B5EF4-FFF2-40B4-BE49-F238E27FC236}">
                <a16:creationId xmlns:a16="http://schemas.microsoft.com/office/drawing/2014/main" id="{C5B6A04C-BD63-148F-02D4-3B2E441667DF}"/>
              </a:ext>
            </a:extLst>
          </p:cNvPr>
          <p:cNvSpPr txBox="1"/>
          <p:nvPr/>
        </p:nvSpPr>
        <p:spPr>
          <a:xfrm>
            <a:off x="1555960" y="4334336"/>
            <a:ext cx="4306051" cy="369332"/>
          </a:xfrm>
          <a:prstGeom prst="rect">
            <a:avLst/>
          </a:prstGeom>
          <a:noFill/>
        </p:spPr>
        <p:txBody>
          <a:bodyPr wrap="none" rtlCol="0">
            <a:spAutoFit/>
          </a:bodyPr>
          <a:lstStyle/>
          <a:p>
            <a:r>
              <a:rPr lang="en-CA">
                <a:solidFill>
                  <a:schemeClr val="bg1">
                    <a:lumMod val="95000"/>
                  </a:schemeClr>
                </a:solidFill>
                <a:latin typeface="Calibri" panose="020F0502020204030204" pitchFamily="34" charset="0"/>
              </a:rPr>
              <a:t>Osler Library Newsletter, No. 31 (June 1979)</a:t>
            </a:r>
          </a:p>
        </p:txBody>
      </p:sp>
    </p:spTree>
    <p:extLst>
      <p:ext uri="{BB962C8B-B14F-4D97-AF65-F5344CB8AC3E}">
        <p14:creationId xmlns:p14="http://schemas.microsoft.com/office/powerpoint/2010/main" val="3499695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ocument with numbers and a pie chart&#10;&#10;AI-generated content may be incorrect.">
            <a:extLst>
              <a:ext uri="{FF2B5EF4-FFF2-40B4-BE49-F238E27FC236}">
                <a16:creationId xmlns:a16="http://schemas.microsoft.com/office/drawing/2014/main" id="{953AB240-8A2A-2A78-A06C-52556469C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585"/>
            <a:ext cx="4228402" cy="4934415"/>
          </a:xfrm>
          <a:prstGeom prst="rect">
            <a:avLst/>
          </a:prstGeom>
        </p:spPr>
      </p:pic>
      <p:sp>
        <p:nvSpPr>
          <p:cNvPr id="8" name="TextBox 7">
            <a:extLst>
              <a:ext uri="{FF2B5EF4-FFF2-40B4-BE49-F238E27FC236}">
                <a16:creationId xmlns:a16="http://schemas.microsoft.com/office/drawing/2014/main" id="{355BE6C6-CFF8-05BB-3852-E71EE24C53C5}"/>
              </a:ext>
            </a:extLst>
          </p:cNvPr>
          <p:cNvSpPr txBox="1"/>
          <p:nvPr/>
        </p:nvSpPr>
        <p:spPr>
          <a:xfrm>
            <a:off x="4315522" y="2219092"/>
            <a:ext cx="3117264" cy="1200329"/>
          </a:xfrm>
          <a:prstGeom prst="rect">
            <a:avLst/>
          </a:prstGeom>
          <a:noFill/>
        </p:spPr>
        <p:txBody>
          <a:bodyPr wrap="none" rtlCol="0">
            <a:spAutoFit/>
          </a:bodyPr>
          <a:lstStyle/>
          <a:p>
            <a:r>
              <a:rPr lang="en-CA" b="1">
                <a:solidFill>
                  <a:srgbClr val="E2F5A6"/>
                </a:solidFill>
                <a:latin typeface="Calibri" panose="020F0502020204030204" pitchFamily="34" charset="0"/>
              </a:rPr>
              <a:t>… to a full statistical statement</a:t>
            </a:r>
          </a:p>
          <a:p>
            <a:r>
              <a:rPr lang="en-CA" b="1">
                <a:solidFill>
                  <a:srgbClr val="E2F5A6"/>
                </a:solidFill>
                <a:latin typeface="Calibri" panose="020F0502020204030204" pitchFamily="34" charset="0"/>
              </a:rPr>
              <a:t> on the occasion of its </a:t>
            </a:r>
          </a:p>
          <a:p>
            <a:r>
              <a:rPr lang="en-CA" b="1">
                <a:solidFill>
                  <a:srgbClr val="E2F5A6"/>
                </a:solidFill>
                <a:latin typeface="Calibri" panose="020F0502020204030204" pitchFamily="34" charset="0"/>
              </a:rPr>
              <a:t>75</a:t>
            </a:r>
            <a:r>
              <a:rPr lang="en-CA" b="1" baseline="30000">
                <a:solidFill>
                  <a:srgbClr val="E2F5A6"/>
                </a:solidFill>
                <a:latin typeface="Calibri" panose="020F0502020204030204" pitchFamily="34" charset="0"/>
              </a:rPr>
              <a:t>th</a:t>
            </a:r>
            <a:r>
              <a:rPr lang="en-CA" b="1">
                <a:solidFill>
                  <a:srgbClr val="E2F5A6"/>
                </a:solidFill>
                <a:latin typeface="Calibri" panose="020F0502020204030204" pitchFamily="34" charset="0"/>
              </a:rPr>
              <a:t> anniversary</a:t>
            </a:r>
          </a:p>
          <a:p>
            <a:endParaRPr lang="en-CA" err="1">
              <a:latin typeface="Calibri" panose="020F0502020204030204" pitchFamily="34" charset="0"/>
            </a:endParaRPr>
          </a:p>
        </p:txBody>
      </p:sp>
    </p:spTree>
    <p:extLst>
      <p:ext uri="{BB962C8B-B14F-4D97-AF65-F5344CB8AC3E}">
        <p14:creationId xmlns:p14="http://schemas.microsoft.com/office/powerpoint/2010/main" val="2641621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9958C-E017-9EB1-02A6-9F5725A8CC4D}"/>
              </a:ext>
            </a:extLst>
          </p:cNvPr>
          <p:cNvSpPr>
            <a:spLocks noGrp="1"/>
          </p:cNvSpPr>
          <p:nvPr>
            <p:ph idx="1"/>
          </p:nvPr>
        </p:nvSpPr>
        <p:spPr/>
        <p:txBody>
          <a:bodyPr>
            <a:normAutofit/>
          </a:bodyPr>
          <a:lstStyle/>
          <a:p>
            <a:pPr lvl="1"/>
            <a:r>
              <a:rPr lang="en-CA" sz="1800"/>
              <a:t>Canadiana (especially health care in Quebec)</a:t>
            </a:r>
          </a:p>
          <a:p>
            <a:pPr lvl="1"/>
            <a:r>
              <a:rPr lang="en-CA" sz="1800"/>
              <a:t>Archival collections of Canadian (particularly Quebec) practitioners</a:t>
            </a:r>
          </a:p>
          <a:p>
            <a:pPr lvl="1"/>
            <a:r>
              <a:rPr lang="en-CA" sz="1800"/>
              <a:t>A world beyond Europe, the United States, and Canada</a:t>
            </a:r>
          </a:p>
        </p:txBody>
      </p:sp>
      <p:sp>
        <p:nvSpPr>
          <p:cNvPr id="3" name="Title 2">
            <a:extLst>
              <a:ext uri="{FF2B5EF4-FFF2-40B4-BE49-F238E27FC236}">
                <a16:creationId xmlns:a16="http://schemas.microsoft.com/office/drawing/2014/main" id="{25F20E04-16B7-2E0D-15C5-CAEAD94DC401}"/>
              </a:ext>
            </a:extLst>
          </p:cNvPr>
          <p:cNvSpPr>
            <a:spLocks noGrp="1"/>
          </p:cNvSpPr>
          <p:nvPr>
            <p:ph type="title"/>
          </p:nvPr>
        </p:nvSpPr>
        <p:spPr/>
        <p:txBody>
          <a:bodyPr/>
          <a:lstStyle/>
          <a:p>
            <a:r>
              <a:rPr lang="en-CA"/>
              <a:t>Recent collection development</a:t>
            </a:r>
          </a:p>
        </p:txBody>
      </p:sp>
      <p:pic>
        <p:nvPicPr>
          <p:cNvPr id="5" name="Picture 4" descr="A close-up of a paper&#10;&#10;AI-generated content may be incorrect.">
            <a:extLst>
              <a:ext uri="{FF2B5EF4-FFF2-40B4-BE49-F238E27FC236}">
                <a16:creationId xmlns:a16="http://schemas.microsoft.com/office/drawing/2014/main" id="{BB076DC8-70A1-265A-EB9C-F3F5E36F5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78" y="2733292"/>
            <a:ext cx="2774404" cy="1795931"/>
          </a:xfrm>
          <a:prstGeom prst="rect">
            <a:avLst/>
          </a:prstGeom>
        </p:spPr>
      </p:pic>
      <p:sp>
        <p:nvSpPr>
          <p:cNvPr id="6" name="TextBox 5">
            <a:extLst>
              <a:ext uri="{FF2B5EF4-FFF2-40B4-BE49-F238E27FC236}">
                <a16:creationId xmlns:a16="http://schemas.microsoft.com/office/drawing/2014/main" id="{B22B66AA-7323-6BB8-58DC-83AF254A37A3}"/>
              </a:ext>
            </a:extLst>
          </p:cNvPr>
          <p:cNvSpPr txBox="1"/>
          <p:nvPr/>
        </p:nvSpPr>
        <p:spPr>
          <a:xfrm>
            <a:off x="307778" y="4643605"/>
            <a:ext cx="2598235" cy="523220"/>
          </a:xfrm>
          <a:prstGeom prst="rect">
            <a:avLst/>
          </a:prstGeom>
          <a:noFill/>
        </p:spPr>
        <p:txBody>
          <a:bodyPr wrap="square" rtlCol="0">
            <a:spAutoFit/>
          </a:bodyPr>
          <a:lstStyle/>
          <a:p>
            <a:r>
              <a:rPr lang="en-CA" sz="1400" dirty="0">
                <a:solidFill>
                  <a:srgbClr val="E2F5A6"/>
                </a:solidFill>
                <a:latin typeface="Calibri" panose="020F0502020204030204" pitchFamily="34" charset="0"/>
              </a:rPr>
              <a:t>François Fournier-</a:t>
            </a:r>
            <a:r>
              <a:rPr lang="en-CA" sz="1400" dirty="0" err="1">
                <a:solidFill>
                  <a:srgbClr val="E2F5A6"/>
                </a:solidFill>
                <a:latin typeface="Calibri" panose="020F0502020204030204" pitchFamily="34" charset="0"/>
              </a:rPr>
              <a:t>Pescay</a:t>
            </a:r>
            <a:endParaRPr lang="en-CA" sz="1400" dirty="0">
              <a:solidFill>
                <a:srgbClr val="E2F5A6"/>
              </a:solidFill>
              <a:latin typeface="Calibri" panose="020F0502020204030204" pitchFamily="34" charset="0"/>
            </a:endParaRPr>
          </a:p>
          <a:p>
            <a:r>
              <a:rPr lang="en-CA" sz="1400" dirty="0">
                <a:solidFill>
                  <a:srgbClr val="E2F5A6"/>
                </a:solidFill>
                <a:latin typeface="Calibri" panose="020F0502020204030204" pitchFamily="34" charset="0"/>
              </a:rPr>
              <a:t>(in cataloguing, image from IA)</a:t>
            </a:r>
          </a:p>
        </p:txBody>
      </p:sp>
      <p:pic>
        <p:nvPicPr>
          <p:cNvPr id="13" name="Picture 12" descr="A shelf with binders and binders&#10;&#10;AI-generated content may be incorrect.">
            <a:extLst>
              <a:ext uri="{FF2B5EF4-FFF2-40B4-BE49-F238E27FC236}">
                <a16:creationId xmlns:a16="http://schemas.microsoft.com/office/drawing/2014/main" id="{6573D9E1-CC14-CC66-5ED7-6734B1507F1D}"/>
              </a:ext>
            </a:extLst>
          </p:cNvPr>
          <p:cNvPicPr>
            <a:picLocks noChangeAspect="1"/>
          </p:cNvPicPr>
          <p:nvPr/>
        </p:nvPicPr>
        <p:blipFill>
          <a:blip r:embed="rId3">
            <a:extLst>
              <a:ext uri="{28A0092B-C50C-407E-A947-70E740481C1C}">
                <a14:useLocalDpi xmlns:a14="http://schemas.microsoft.com/office/drawing/2010/main" val="0"/>
              </a:ext>
            </a:extLst>
          </a:blip>
          <a:srcRect l="5953" r="8534"/>
          <a:stretch/>
        </p:blipFill>
        <p:spPr>
          <a:xfrm rot="5400000">
            <a:off x="5272556" y="3220336"/>
            <a:ext cx="2369619" cy="1558732"/>
          </a:xfrm>
          <a:prstGeom prst="rect">
            <a:avLst/>
          </a:prstGeom>
        </p:spPr>
      </p:pic>
      <p:sp>
        <p:nvSpPr>
          <p:cNvPr id="14" name="TextBox 13">
            <a:extLst>
              <a:ext uri="{FF2B5EF4-FFF2-40B4-BE49-F238E27FC236}">
                <a16:creationId xmlns:a16="http://schemas.microsoft.com/office/drawing/2014/main" id="{C84CCD45-81CC-ABFD-7D8A-2FA35FE6DCBA}"/>
              </a:ext>
            </a:extLst>
          </p:cNvPr>
          <p:cNvSpPr txBox="1"/>
          <p:nvPr/>
        </p:nvSpPr>
        <p:spPr>
          <a:xfrm>
            <a:off x="5565999" y="2210072"/>
            <a:ext cx="1782732" cy="523220"/>
          </a:xfrm>
          <a:prstGeom prst="rect">
            <a:avLst/>
          </a:prstGeom>
          <a:noFill/>
        </p:spPr>
        <p:txBody>
          <a:bodyPr wrap="none" rtlCol="0">
            <a:spAutoFit/>
          </a:bodyPr>
          <a:lstStyle/>
          <a:p>
            <a:r>
              <a:rPr lang="en-CA" sz="1400">
                <a:solidFill>
                  <a:srgbClr val="E2F5A6"/>
                </a:solidFill>
                <a:latin typeface="Calibri" panose="020F0502020204030204" pitchFamily="34" charset="0"/>
              </a:rPr>
              <a:t>Deaccessioned works </a:t>
            </a:r>
          </a:p>
          <a:p>
            <a:r>
              <a:rPr lang="en-CA" sz="1400">
                <a:solidFill>
                  <a:srgbClr val="E2F5A6"/>
                </a:solidFill>
                <a:latin typeface="Calibri" panose="020F0502020204030204" pitchFamily="34" charset="0"/>
              </a:rPr>
              <a:t>from the CATIE library</a:t>
            </a:r>
          </a:p>
        </p:txBody>
      </p:sp>
      <p:sp>
        <p:nvSpPr>
          <p:cNvPr id="15" name="TextBox 14">
            <a:extLst>
              <a:ext uri="{FF2B5EF4-FFF2-40B4-BE49-F238E27FC236}">
                <a16:creationId xmlns:a16="http://schemas.microsoft.com/office/drawing/2014/main" id="{6328A54F-54A0-5764-3E4E-8F59ADF94BE4}"/>
              </a:ext>
            </a:extLst>
          </p:cNvPr>
          <p:cNvSpPr txBox="1"/>
          <p:nvPr/>
        </p:nvSpPr>
        <p:spPr>
          <a:xfrm>
            <a:off x="3226897" y="5184511"/>
            <a:ext cx="2339102" cy="307777"/>
          </a:xfrm>
          <a:prstGeom prst="rect">
            <a:avLst/>
          </a:prstGeom>
          <a:noFill/>
        </p:spPr>
        <p:txBody>
          <a:bodyPr wrap="none" rtlCol="0">
            <a:spAutoFit/>
          </a:bodyPr>
          <a:lstStyle/>
          <a:p>
            <a:r>
              <a:rPr lang="en-CA" sz="1400" b="0" i="0" u="none" strike="noStrike" dirty="0" err="1">
                <a:solidFill>
                  <a:srgbClr val="E2F5A6"/>
                </a:solidFill>
                <a:effectLst/>
                <a:latin typeface="Lato" panose="020F0502020204030203" pitchFamily="34" charset="0"/>
              </a:rPr>
              <a:t>Jūshi</a:t>
            </a:r>
            <a:r>
              <a:rPr lang="en-CA" sz="1400" b="0" i="0" u="none" strike="noStrike" dirty="0">
                <a:solidFill>
                  <a:srgbClr val="E2F5A6"/>
                </a:solidFill>
                <a:effectLst/>
                <a:latin typeface="Lato" panose="020F0502020204030203" pitchFamily="34" charset="0"/>
              </a:rPr>
              <a:t> </a:t>
            </a:r>
            <a:r>
              <a:rPr lang="en-CA" sz="1400" b="0" i="0" u="none" strike="noStrike" dirty="0" err="1">
                <a:solidFill>
                  <a:srgbClr val="E2F5A6"/>
                </a:solidFill>
                <a:effectLst/>
                <a:latin typeface="Lato" panose="020F0502020204030203" pitchFamily="34" charset="0"/>
              </a:rPr>
              <a:t>keiketsu</a:t>
            </a:r>
            <a:r>
              <a:rPr lang="en-CA" sz="1400" b="0" i="0" u="none" strike="noStrike" dirty="0">
                <a:solidFill>
                  <a:srgbClr val="E2F5A6"/>
                </a:solidFill>
                <a:effectLst/>
                <a:latin typeface="Lato" panose="020F0502020204030203" pitchFamily="34" charset="0"/>
              </a:rPr>
              <a:t> uta, ca. 1800</a:t>
            </a:r>
            <a:endParaRPr lang="en-CA" sz="1400" dirty="0">
              <a:solidFill>
                <a:srgbClr val="E2F5A6"/>
              </a:solidFill>
              <a:latin typeface="Calibri" panose="020F0502020204030204" pitchFamily="34" charset="0"/>
            </a:endParaRPr>
          </a:p>
        </p:txBody>
      </p:sp>
      <p:pic>
        <p:nvPicPr>
          <p:cNvPr id="17" name="Picture 16" descr="A drawing of a person lying on a bed&#10;&#10;AI-generated content may be incorrect.">
            <a:extLst>
              <a:ext uri="{FF2B5EF4-FFF2-40B4-BE49-F238E27FC236}">
                <a16:creationId xmlns:a16="http://schemas.microsoft.com/office/drawing/2014/main" id="{D589D656-D229-8047-7485-7168B9304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06187" y="2649051"/>
            <a:ext cx="2835807" cy="2020027"/>
          </a:xfrm>
          <a:prstGeom prst="rect">
            <a:avLst/>
          </a:prstGeom>
        </p:spPr>
      </p:pic>
    </p:spTree>
    <p:extLst>
      <p:ext uri="{BB962C8B-B14F-4D97-AF65-F5344CB8AC3E}">
        <p14:creationId xmlns:p14="http://schemas.microsoft.com/office/powerpoint/2010/main" val="430968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AI-generated content may be incorrect.">
            <a:extLst>
              <a:ext uri="{FF2B5EF4-FFF2-40B4-BE49-F238E27FC236}">
                <a16:creationId xmlns:a16="http://schemas.microsoft.com/office/drawing/2014/main" id="{4C4FB9C9-8AC2-D2A0-6B0E-0F60E336C2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0" y="1914474"/>
            <a:ext cx="7392988" cy="2157515"/>
          </a:xfrm>
        </p:spPr>
      </p:pic>
      <p:sp>
        <p:nvSpPr>
          <p:cNvPr id="3" name="Title 2">
            <a:extLst>
              <a:ext uri="{FF2B5EF4-FFF2-40B4-BE49-F238E27FC236}">
                <a16:creationId xmlns:a16="http://schemas.microsoft.com/office/drawing/2014/main" id="{0750AA37-AA8D-644D-2844-42C0E8091B98}"/>
              </a:ext>
            </a:extLst>
          </p:cNvPr>
          <p:cNvSpPr>
            <a:spLocks noGrp="1"/>
          </p:cNvSpPr>
          <p:nvPr>
            <p:ph type="title"/>
          </p:nvPr>
        </p:nvSpPr>
        <p:spPr/>
        <p:txBody>
          <a:bodyPr/>
          <a:lstStyle/>
          <a:p>
            <a:r>
              <a:rPr lang="en-CA"/>
              <a:t>One curator’s vision (2007)</a:t>
            </a:r>
          </a:p>
        </p:txBody>
      </p:sp>
      <p:sp>
        <p:nvSpPr>
          <p:cNvPr id="6" name="TextBox 5">
            <a:extLst>
              <a:ext uri="{FF2B5EF4-FFF2-40B4-BE49-F238E27FC236}">
                <a16:creationId xmlns:a16="http://schemas.microsoft.com/office/drawing/2014/main" id="{DD8373EA-A2C2-3E14-8FFB-9640E1759EFB}"/>
              </a:ext>
            </a:extLst>
          </p:cNvPr>
          <p:cNvSpPr txBox="1"/>
          <p:nvPr/>
        </p:nvSpPr>
        <p:spPr>
          <a:xfrm>
            <a:off x="81718" y="4237464"/>
            <a:ext cx="6711517" cy="584775"/>
          </a:xfrm>
          <a:prstGeom prst="rect">
            <a:avLst/>
          </a:prstGeom>
          <a:noFill/>
        </p:spPr>
        <p:txBody>
          <a:bodyPr wrap="none" rtlCol="0">
            <a:spAutoFit/>
          </a:bodyPr>
          <a:lstStyle/>
          <a:p>
            <a:r>
              <a:rPr lang="en-CA" sz="1600" dirty="0">
                <a:solidFill>
                  <a:schemeClr val="bg1">
                    <a:lumMod val="95000"/>
                  </a:schemeClr>
                </a:solidFill>
                <a:latin typeface="Calibri" panose="020F0502020204030204" pitchFamily="34" charset="0"/>
              </a:rPr>
              <a:t>Responses to Wellcome Library Benchmarking 2007 Qualitative Questionnaire </a:t>
            </a:r>
          </a:p>
          <a:p>
            <a:r>
              <a:rPr lang="en-CA" sz="1600" dirty="0">
                <a:solidFill>
                  <a:schemeClr val="bg1">
                    <a:lumMod val="95000"/>
                  </a:schemeClr>
                </a:solidFill>
                <a:latin typeface="Calibri" panose="020F0502020204030204" pitchFamily="34" charset="0"/>
              </a:rPr>
              <a:t>8.10, Surveys and comments on the Library, P230</a:t>
            </a:r>
          </a:p>
        </p:txBody>
      </p:sp>
    </p:spTree>
    <p:extLst>
      <p:ext uri="{BB962C8B-B14F-4D97-AF65-F5344CB8AC3E}">
        <p14:creationId xmlns:p14="http://schemas.microsoft.com/office/powerpoint/2010/main" val="3345628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5D2FDF-748E-7AF6-9508-B1EEE0A390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506" y="4178211"/>
            <a:ext cx="7392988" cy="774685"/>
          </a:xfrm>
        </p:spPr>
      </p:pic>
      <p:sp>
        <p:nvSpPr>
          <p:cNvPr id="3" name="Title 2">
            <a:extLst>
              <a:ext uri="{FF2B5EF4-FFF2-40B4-BE49-F238E27FC236}">
                <a16:creationId xmlns:a16="http://schemas.microsoft.com/office/drawing/2014/main" id="{90CA1FC1-714F-357F-7E30-570301C316DB}"/>
              </a:ext>
            </a:extLst>
          </p:cNvPr>
          <p:cNvSpPr>
            <a:spLocks noGrp="1"/>
          </p:cNvSpPr>
          <p:nvPr>
            <p:ph type="title"/>
          </p:nvPr>
        </p:nvSpPr>
        <p:spPr/>
        <p:txBody>
          <a:bodyPr/>
          <a:lstStyle/>
          <a:p>
            <a:r>
              <a:rPr lang="en-CA"/>
              <a:t>Staffing: a challenge in every age? </a:t>
            </a:r>
          </a:p>
        </p:txBody>
      </p:sp>
      <p:sp>
        <p:nvSpPr>
          <p:cNvPr id="6" name="TextBox 5">
            <a:extLst>
              <a:ext uri="{FF2B5EF4-FFF2-40B4-BE49-F238E27FC236}">
                <a16:creationId xmlns:a16="http://schemas.microsoft.com/office/drawing/2014/main" id="{3105E008-4C45-1EF9-076F-D43D9CA5F08D}"/>
              </a:ext>
            </a:extLst>
          </p:cNvPr>
          <p:cNvSpPr txBox="1"/>
          <p:nvPr/>
        </p:nvSpPr>
        <p:spPr>
          <a:xfrm>
            <a:off x="434897" y="4952896"/>
            <a:ext cx="3631763" cy="369332"/>
          </a:xfrm>
          <a:prstGeom prst="rect">
            <a:avLst/>
          </a:prstGeom>
          <a:noFill/>
        </p:spPr>
        <p:txBody>
          <a:bodyPr wrap="none" rtlCol="0">
            <a:spAutoFit/>
          </a:bodyPr>
          <a:lstStyle/>
          <a:p>
            <a:r>
              <a:rPr lang="en-CA">
                <a:solidFill>
                  <a:srgbClr val="E2F5A6"/>
                </a:solidFill>
                <a:latin typeface="Calibri" panose="020F0502020204030204" pitchFamily="34" charset="0"/>
              </a:rPr>
              <a:t>The wish of a retiring librarian, 2011.</a:t>
            </a:r>
          </a:p>
        </p:txBody>
      </p:sp>
      <p:pic>
        <p:nvPicPr>
          <p:cNvPr id="8" name="Picture 7" descr="A close up of a text&#10;&#10;AI-generated content may be incorrect.">
            <a:extLst>
              <a:ext uri="{FF2B5EF4-FFF2-40B4-BE49-F238E27FC236}">
                <a16:creationId xmlns:a16="http://schemas.microsoft.com/office/drawing/2014/main" id="{F198D3CD-8CCF-56FB-A341-8FED77AD9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416"/>
            <a:ext cx="7620000" cy="2226696"/>
          </a:xfrm>
          <a:prstGeom prst="rect">
            <a:avLst/>
          </a:prstGeom>
        </p:spPr>
      </p:pic>
      <p:sp>
        <p:nvSpPr>
          <p:cNvPr id="10" name="TextBox 9">
            <a:extLst>
              <a:ext uri="{FF2B5EF4-FFF2-40B4-BE49-F238E27FC236}">
                <a16:creationId xmlns:a16="http://schemas.microsoft.com/office/drawing/2014/main" id="{7A593E58-3BD3-50C8-C445-1FA2DEB393D9}"/>
              </a:ext>
            </a:extLst>
          </p:cNvPr>
          <p:cNvSpPr txBox="1"/>
          <p:nvPr/>
        </p:nvSpPr>
        <p:spPr>
          <a:xfrm>
            <a:off x="1627383" y="3179112"/>
            <a:ext cx="4365234" cy="584775"/>
          </a:xfrm>
          <a:prstGeom prst="rect">
            <a:avLst/>
          </a:prstGeom>
          <a:noFill/>
        </p:spPr>
        <p:txBody>
          <a:bodyPr wrap="none" rtlCol="0">
            <a:spAutoFit/>
          </a:bodyPr>
          <a:lstStyle/>
          <a:p>
            <a:r>
              <a:rPr lang="en-CA" sz="1600">
                <a:solidFill>
                  <a:schemeClr val="bg1">
                    <a:lumMod val="95000"/>
                  </a:schemeClr>
                </a:solidFill>
                <a:latin typeface="Calibri" panose="020F0502020204030204" pitchFamily="34" charset="0"/>
              </a:rPr>
              <a:t>Response to patron complaint, 17 December 1996</a:t>
            </a:r>
          </a:p>
          <a:p>
            <a:r>
              <a:rPr lang="en-CA" sz="1600">
                <a:solidFill>
                  <a:schemeClr val="bg1">
                    <a:lumMod val="95000"/>
                  </a:schemeClr>
                </a:solidFill>
                <a:latin typeface="Calibri" panose="020F0502020204030204" pitchFamily="34" charset="0"/>
              </a:rPr>
              <a:t>8.10, Surveys and comments on the Library, P230</a:t>
            </a:r>
          </a:p>
        </p:txBody>
      </p:sp>
    </p:spTree>
    <p:extLst>
      <p:ext uri="{BB962C8B-B14F-4D97-AF65-F5344CB8AC3E}">
        <p14:creationId xmlns:p14="http://schemas.microsoft.com/office/powerpoint/2010/main" val="2664088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D1F7CC-A0A9-D121-7444-2BF3324ECA24}"/>
              </a:ext>
            </a:extLst>
          </p:cNvPr>
          <p:cNvSpPr>
            <a:spLocks noGrp="1"/>
          </p:cNvSpPr>
          <p:nvPr>
            <p:ph idx="1"/>
          </p:nvPr>
        </p:nvSpPr>
        <p:spPr/>
        <p:txBody>
          <a:bodyPr/>
          <a:lstStyle/>
          <a:p>
            <a:pPr marL="0" indent="0">
              <a:buNone/>
            </a:pPr>
            <a:endParaRPr lang="en-CA" dirty="0">
              <a:solidFill>
                <a:srgbClr val="E2F5A6"/>
              </a:solidFill>
            </a:endParaRPr>
          </a:p>
          <a:p>
            <a:pPr marL="0" indent="0">
              <a:buNone/>
            </a:pPr>
            <a:endParaRPr lang="en-CA" dirty="0">
              <a:solidFill>
                <a:srgbClr val="E2F5A6"/>
              </a:solidFill>
            </a:endParaRPr>
          </a:p>
          <a:p>
            <a:pPr marL="0" indent="0">
              <a:buNone/>
            </a:pPr>
            <a:r>
              <a:rPr lang="en-CA" dirty="0">
                <a:solidFill>
                  <a:srgbClr val="E2F5A6"/>
                </a:solidFill>
              </a:rPr>
              <a:t>“A library represents the mind of its collector, his fancies and foibles, his strength and weakness, his prejudices and preferences.”</a:t>
            </a:r>
          </a:p>
          <a:p>
            <a:pPr marL="0" indent="0">
              <a:buNone/>
            </a:pPr>
            <a:r>
              <a:rPr lang="en-CA" dirty="0"/>
              <a:t> </a:t>
            </a:r>
            <a:r>
              <a:rPr lang="en-CA" sz="2000" dirty="0"/>
              <a:t>— William Osler, “The Collecting of a Library,” </a:t>
            </a:r>
            <a:r>
              <a:rPr lang="en-CA" sz="2000" i="1" dirty="0"/>
              <a:t>Bibliotheca Osleriana</a:t>
            </a:r>
            <a:r>
              <a:rPr lang="en-CA" sz="2000" dirty="0"/>
              <a:t> (Oxford, 1929).</a:t>
            </a:r>
            <a:endParaRPr lang="en-CA" dirty="0"/>
          </a:p>
          <a:p>
            <a:endParaRPr lang="en-CA" dirty="0"/>
          </a:p>
        </p:txBody>
      </p:sp>
      <p:sp>
        <p:nvSpPr>
          <p:cNvPr id="3" name="Title 2">
            <a:extLst>
              <a:ext uri="{FF2B5EF4-FFF2-40B4-BE49-F238E27FC236}">
                <a16:creationId xmlns:a16="http://schemas.microsoft.com/office/drawing/2014/main" id="{84A6456B-A948-8354-7837-61C0574F411C}"/>
              </a:ext>
            </a:extLst>
          </p:cNvPr>
          <p:cNvSpPr>
            <a:spLocks noGrp="1"/>
          </p:cNvSpPr>
          <p:nvPr>
            <p:ph type="title"/>
          </p:nvPr>
        </p:nvSpPr>
        <p:spPr/>
        <p:txBody>
          <a:bodyPr>
            <a:normAutofit/>
          </a:bodyPr>
          <a:lstStyle/>
          <a:p>
            <a:r>
              <a:rPr lang="en-CA"/>
              <a:t>IV. Thoughts and conclusions</a:t>
            </a:r>
          </a:p>
        </p:txBody>
      </p:sp>
    </p:spTree>
    <p:extLst>
      <p:ext uri="{BB962C8B-B14F-4D97-AF65-F5344CB8AC3E}">
        <p14:creationId xmlns:p14="http://schemas.microsoft.com/office/powerpoint/2010/main" val="3670902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dress&#10;&#10;AI-generated content may be incorrect.">
            <a:extLst>
              <a:ext uri="{FF2B5EF4-FFF2-40B4-BE49-F238E27FC236}">
                <a16:creationId xmlns:a16="http://schemas.microsoft.com/office/drawing/2014/main" id="{7DCDB27D-9462-597F-1309-EE73103F5F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023" y="801083"/>
            <a:ext cx="3414977" cy="4913917"/>
          </a:xfrm>
        </p:spPr>
      </p:pic>
      <p:sp>
        <p:nvSpPr>
          <p:cNvPr id="3" name="Title 2">
            <a:extLst>
              <a:ext uri="{FF2B5EF4-FFF2-40B4-BE49-F238E27FC236}">
                <a16:creationId xmlns:a16="http://schemas.microsoft.com/office/drawing/2014/main" id="{6BABD2A2-8A3F-6631-689F-E3061CB8B7D7}"/>
              </a:ext>
            </a:extLst>
          </p:cNvPr>
          <p:cNvSpPr>
            <a:spLocks noGrp="1"/>
          </p:cNvSpPr>
          <p:nvPr>
            <p:ph type="title"/>
          </p:nvPr>
        </p:nvSpPr>
        <p:spPr/>
        <p:txBody>
          <a:bodyPr/>
          <a:lstStyle/>
          <a:p>
            <a:r>
              <a:rPr lang="en-CA" dirty="0"/>
              <a:t>	Thank you! </a:t>
            </a:r>
          </a:p>
        </p:txBody>
      </p:sp>
      <p:sp>
        <p:nvSpPr>
          <p:cNvPr id="6" name="TextBox 5">
            <a:extLst>
              <a:ext uri="{FF2B5EF4-FFF2-40B4-BE49-F238E27FC236}">
                <a16:creationId xmlns:a16="http://schemas.microsoft.com/office/drawing/2014/main" id="{BC7F643A-230F-03EE-C1FD-4F7965DC27FF}"/>
              </a:ext>
            </a:extLst>
          </p:cNvPr>
          <p:cNvSpPr txBox="1"/>
          <p:nvPr/>
        </p:nvSpPr>
        <p:spPr>
          <a:xfrm>
            <a:off x="4420037" y="2857500"/>
            <a:ext cx="2809295" cy="646331"/>
          </a:xfrm>
          <a:prstGeom prst="rect">
            <a:avLst/>
          </a:prstGeom>
          <a:noFill/>
        </p:spPr>
        <p:txBody>
          <a:bodyPr wrap="none" rtlCol="0">
            <a:spAutoFit/>
          </a:bodyPr>
          <a:lstStyle/>
          <a:p>
            <a:r>
              <a:rPr lang="en-CA" dirty="0">
                <a:solidFill>
                  <a:schemeClr val="bg1">
                    <a:lumMod val="95000"/>
                  </a:schemeClr>
                </a:solidFill>
                <a:latin typeface="Calibri" panose="020F0502020204030204" pitchFamily="34" charset="0"/>
              </a:rPr>
              <a:t>Grace Revere Osler ca. 1912</a:t>
            </a:r>
          </a:p>
          <a:p>
            <a:r>
              <a:rPr lang="en-CA" dirty="0">
                <a:solidFill>
                  <a:schemeClr val="bg1">
                    <a:lumMod val="95000"/>
                  </a:schemeClr>
                </a:solidFill>
                <a:latin typeface="Calibri" panose="020F0502020204030204" pitchFamily="34" charset="0"/>
              </a:rPr>
              <a:t>CUS_090_005</a:t>
            </a:r>
          </a:p>
        </p:txBody>
      </p:sp>
    </p:spTree>
    <p:extLst>
      <p:ext uri="{BB962C8B-B14F-4D97-AF65-F5344CB8AC3E}">
        <p14:creationId xmlns:p14="http://schemas.microsoft.com/office/powerpoint/2010/main" val="1423907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room with bookshelves and tables&#10;&#10;AI-generated content may be incorrect.">
            <a:extLst>
              <a:ext uri="{FF2B5EF4-FFF2-40B4-BE49-F238E27FC236}">
                <a16:creationId xmlns:a16="http://schemas.microsoft.com/office/drawing/2014/main" id="{3A7CB202-9834-B74E-AB23-D12F7DB9998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801083"/>
            <a:ext cx="3333676" cy="2500257"/>
          </a:xfrm>
        </p:spPr>
      </p:pic>
      <p:sp>
        <p:nvSpPr>
          <p:cNvPr id="6" name="Content Placeholder 5">
            <a:extLst>
              <a:ext uri="{FF2B5EF4-FFF2-40B4-BE49-F238E27FC236}">
                <a16:creationId xmlns:a16="http://schemas.microsoft.com/office/drawing/2014/main" id="{57141734-1CD8-F1D2-BCBF-000C82464DE7}"/>
              </a:ext>
            </a:extLst>
          </p:cNvPr>
          <p:cNvSpPr>
            <a:spLocks noGrp="1"/>
          </p:cNvSpPr>
          <p:nvPr>
            <p:ph sz="half" idx="2"/>
          </p:nvPr>
        </p:nvSpPr>
        <p:spPr/>
        <p:txBody>
          <a:bodyPr>
            <a:normAutofit fontScale="85000" lnSpcReduction="20000"/>
          </a:bodyPr>
          <a:lstStyle/>
          <a:p>
            <a:pPr marL="0" indent="0">
              <a:buNone/>
            </a:pPr>
            <a:r>
              <a:rPr lang="en-CA">
                <a:solidFill>
                  <a:srgbClr val="E2F5A6"/>
                </a:solidFill>
              </a:rPr>
              <a:t>“Special collections reading rooms inherited by research libraries across the Western world were designed for white men. Even as the existence of some of these spaces predate constructions of white masculinity as we understand them today, their interiors—rooted in the visual language of power and colonialism—have contributed to the processes by which those constructions have been formed.”</a:t>
            </a:r>
          </a:p>
          <a:p>
            <a:pPr marL="0" indent="0">
              <a:buNone/>
            </a:pPr>
            <a:r>
              <a:rPr lang="en-CA" sz="1800"/>
              <a:t>— Jesse Ryan Erickson, “The Gentleman’s Ghost: Patriarchal Eurocentric Legacies in Special Collections Design,” in Mary </a:t>
            </a:r>
            <a:r>
              <a:rPr lang="en-CA" sz="1800" err="1"/>
              <a:t>Kandiuk</a:t>
            </a:r>
            <a:r>
              <a:rPr lang="en-CA" sz="1800"/>
              <a:t>, ed., </a:t>
            </a:r>
            <a:r>
              <a:rPr lang="en-CA" sz="1800" i="1"/>
              <a:t>Archives and Special Collections as Sites of Contestation</a:t>
            </a:r>
            <a:r>
              <a:rPr lang="en-CA" sz="1800"/>
              <a:t> (2020)</a:t>
            </a:r>
          </a:p>
        </p:txBody>
      </p:sp>
      <p:sp>
        <p:nvSpPr>
          <p:cNvPr id="4" name="Title 3">
            <a:extLst>
              <a:ext uri="{FF2B5EF4-FFF2-40B4-BE49-F238E27FC236}">
                <a16:creationId xmlns:a16="http://schemas.microsoft.com/office/drawing/2014/main" id="{8BFD248C-0B07-D774-5D51-BAA42432CF3F}"/>
              </a:ext>
            </a:extLst>
          </p:cNvPr>
          <p:cNvSpPr>
            <a:spLocks noGrp="1"/>
          </p:cNvSpPr>
          <p:nvPr>
            <p:ph type="title"/>
          </p:nvPr>
        </p:nvSpPr>
        <p:spPr/>
        <p:txBody>
          <a:bodyPr/>
          <a:lstStyle/>
          <a:p>
            <a:r>
              <a:rPr lang="en-CA"/>
              <a:t>Acknowledgements continued: design is important</a:t>
            </a:r>
          </a:p>
        </p:txBody>
      </p:sp>
      <p:pic>
        <p:nvPicPr>
          <p:cNvPr id="13" name="Picture 12" descr="A desk in a library with bookshelves&#10;&#10;AI-generated content may be incorrect.">
            <a:extLst>
              <a:ext uri="{FF2B5EF4-FFF2-40B4-BE49-F238E27FC236}">
                <a16:creationId xmlns:a16="http://schemas.microsoft.com/office/drawing/2014/main" id="{310EED26-887F-8B7F-2F4A-6B5AFFD9F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60" y="3415833"/>
            <a:ext cx="3065555" cy="2299167"/>
          </a:xfrm>
          <a:prstGeom prst="rect">
            <a:avLst/>
          </a:prstGeom>
        </p:spPr>
      </p:pic>
    </p:spTree>
    <p:extLst>
      <p:ext uri="{BB962C8B-B14F-4D97-AF65-F5344CB8AC3E}">
        <p14:creationId xmlns:p14="http://schemas.microsoft.com/office/powerpoint/2010/main" val="870076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0488EC6-C915-58A8-A82B-4304598ADE36}"/>
              </a:ext>
            </a:extLst>
          </p:cNvPr>
          <p:cNvSpPr>
            <a:spLocks noGrp="1"/>
          </p:cNvSpPr>
          <p:nvPr>
            <p:ph idx="1"/>
          </p:nvPr>
        </p:nvSpPr>
        <p:spPr/>
        <p:txBody>
          <a:bodyPr/>
          <a:lstStyle/>
          <a:p>
            <a:r>
              <a:rPr lang="en-CA"/>
              <a:t>I. Background: a library long in the making</a:t>
            </a:r>
          </a:p>
          <a:p>
            <a:r>
              <a:rPr lang="en-CA"/>
              <a:t>II. The Francis years</a:t>
            </a:r>
          </a:p>
          <a:p>
            <a:r>
              <a:rPr lang="en-CA"/>
              <a:t>III. Post-Francis</a:t>
            </a:r>
          </a:p>
          <a:p>
            <a:r>
              <a:rPr lang="en-CA"/>
              <a:t>IV. Thoughts and conclusions: the next 100 years</a:t>
            </a:r>
          </a:p>
          <a:p>
            <a:pPr marL="380985" lvl="1" indent="0">
              <a:buNone/>
            </a:pPr>
            <a:endParaRPr lang="en-CA"/>
          </a:p>
          <a:p>
            <a:endParaRPr lang="en-CA"/>
          </a:p>
          <a:p>
            <a:endParaRPr lang="en-CA"/>
          </a:p>
        </p:txBody>
      </p:sp>
      <p:sp>
        <p:nvSpPr>
          <p:cNvPr id="7" name="Title 6">
            <a:extLst>
              <a:ext uri="{FF2B5EF4-FFF2-40B4-BE49-F238E27FC236}">
                <a16:creationId xmlns:a16="http://schemas.microsoft.com/office/drawing/2014/main" id="{2C1E47C3-44EC-41BE-47EE-A3A2FE3AB7CF}"/>
              </a:ext>
            </a:extLst>
          </p:cNvPr>
          <p:cNvSpPr>
            <a:spLocks noGrp="1"/>
          </p:cNvSpPr>
          <p:nvPr>
            <p:ph type="title"/>
          </p:nvPr>
        </p:nvSpPr>
        <p:spPr/>
        <p:txBody>
          <a:bodyPr/>
          <a:lstStyle/>
          <a:p>
            <a:r>
              <a:rPr lang="en-CA"/>
              <a:t>Plan</a:t>
            </a:r>
          </a:p>
        </p:txBody>
      </p:sp>
    </p:spTree>
    <p:extLst>
      <p:ext uri="{BB962C8B-B14F-4D97-AF65-F5344CB8AC3E}">
        <p14:creationId xmlns:p14="http://schemas.microsoft.com/office/powerpoint/2010/main" val="3113482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49948E-E067-E427-53A7-6C2B6F86AB6E}"/>
              </a:ext>
            </a:extLst>
          </p:cNvPr>
          <p:cNvSpPr>
            <a:spLocks noGrp="1"/>
          </p:cNvSpPr>
          <p:nvPr>
            <p:ph type="title"/>
          </p:nvPr>
        </p:nvSpPr>
        <p:spPr/>
        <p:txBody>
          <a:bodyPr>
            <a:normAutofit/>
          </a:bodyPr>
          <a:lstStyle/>
          <a:p>
            <a:r>
              <a:rPr lang="en-CA"/>
              <a:t>I. Background: a library long in the making</a:t>
            </a:r>
          </a:p>
        </p:txBody>
      </p:sp>
      <p:pic>
        <p:nvPicPr>
          <p:cNvPr id="4" name="Content Placeholder 4" descr="A close up of a book&#10;&#10;AI-generated content may be incorrect.">
            <a:extLst>
              <a:ext uri="{FF2B5EF4-FFF2-40B4-BE49-F238E27FC236}">
                <a16:creationId xmlns:a16="http://schemas.microsoft.com/office/drawing/2014/main" id="{6B75D68A-E55B-1179-01CF-B0797A5198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0" y="1396905"/>
            <a:ext cx="7392988" cy="3192653"/>
          </a:xfrm>
        </p:spPr>
      </p:pic>
      <p:sp>
        <p:nvSpPr>
          <p:cNvPr id="5" name="TextBox 4">
            <a:extLst>
              <a:ext uri="{FF2B5EF4-FFF2-40B4-BE49-F238E27FC236}">
                <a16:creationId xmlns:a16="http://schemas.microsoft.com/office/drawing/2014/main" id="{D89813DE-5055-5641-25E6-9C63FC5DD613}"/>
              </a:ext>
            </a:extLst>
          </p:cNvPr>
          <p:cNvSpPr txBox="1"/>
          <p:nvPr/>
        </p:nvSpPr>
        <p:spPr>
          <a:xfrm>
            <a:off x="235478" y="4600605"/>
            <a:ext cx="5952848" cy="584775"/>
          </a:xfrm>
          <a:prstGeom prst="rect">
            <a:avLst/>
          </a:prstGeom>
          <a:noFill/>
        </p:spPr>
        <p:txBody>
          <a:bodyPr wrap="none" rtlCol="0">
            <a:spAutoFit/>
          </a:bodyPr>
          <a:lstStyle/>
          <a:p>
            <a:r>
              <a:rPr lang="en-CA" sz="1600" i="1">
                <a:solidFill>
                  <a:schemeClr val="bg1">
                    <a:lumMod val="95000"/>
                  </a:schemeClr>
                </a:solidFill>
                <a:latin typeface="Calibri" panose="020F0502020204030204" pitchFamily="34" charset="0"/>
              </a:rPr>
              <a:t>Counsels and Ideals from the Writings of William Osler</a:t>
            </a:r>
            <a:r>
              <a:rPr lang="en-CA" sz="1600">
                <a:solidFill>
                  <a:schemeClr val="bg1">
                    <a:lumMod val="95000"/>
                  </a:schemeClr>
                </a:solidFill>
                <a:latin typeface="Calibri" panose="020F0502020204030204" pitchFamily="34" charset="0"/>
              </a:rPr>
              <a:t> (Oxford, 1905)</a:t>
            </a:r>
            <a:endParaRPr lang="en-CA" sz="1600" i="1">
              <a:solidFill>
                <a:schemeClr val="bg1">
                  <a:lumMod val="95000"/>
                </a:schemeClr>
              </a:solidFill>
              <a:latin typeface="Calibri" panose="020F0502020204030204" pitchFamily="34" charset="0"/>
            </a:endParaRPr>
          </a:p>
          <a:p>
            <a:r>
              <a:rPr lang="en-CA" sz="1600">
                <a:solidFill>
                  <a:schemeClr val="bg1">
                    <a:lumMod val="95000"/>
                  </a:schemeClr>
                </a:solidFill>
                <a:latin typeface="Calibri" panose="020F0502020204030204" pitchFamily="34" charset="0"/>
              </a:rPr>
              <a:t>Quoting William Osler, “Books and Men,” </a:t>
            </a:r>
            <a:r>
              <a:rPr lang="en-CA" sz="1600" i="1">
                <a:solidFill>
                  <a:schemeClr val="bg1">
                    <a:lumMod val="95000"/>
                  </a:schemeClr>
                </a:solidFill>
                <a:latin typeface="Calibri" panose="020F0502020204030204" pitchFamily="34" charset="0"/>
              </a:rPr>
              <a:t>Boston Med Surg J,</a:t>
            </a:r>
            <a:r>
              <a:rPr lang="en-CA" sz="1600">
                <a:solidFill>
                  <a:schemeClr val="bg1">
                    <a:lumMod val="95000"/>
                  </a:schemeClr>
                </a:solidFill>
                <a:latin typeface="Calibri" panose="020F0502020204030204" pitchFamily="34" charset="0"/>
              </a:rPr>
              <a:t> 1901 </a:t>
            </a:r>
          </a:p>
        </p:txBody>
      </p:sp>
    </p:spTree>
    <p:extLst>
      <p:ext uri="{BB962C8B-B14F-4D97-AF65-F5344CB8AC3E}">
        <p14:creationId xmlns:p14="http://schemas.microsoft.com/office/powerpoint/2010/main" val="4116974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ocument with a signature&#10;&#10;AI-generated content may be incorrect.">
            <a:extLst>
              <a:ext uri="{FF2B5EF4-FFF2-40B4-BE49-F238E27FC236}">
                <a16:creationId xmlns:a16="http://schemas.microsoft.com/office/drawing/2014/main" id="{3CD75356-66CF-457D-DC45-E69CD037204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320" t="1808" r="816" b="12199"/>
          <a:stretch/>
        </p:blipFill>
        <p:spPr>
          <a:xfrm>
            <a:off x="1232507" y="880946"/>
            <a:ext cx="3116469" cy="4702530"/>
          </a:xfrm>
        </p:spPr>
      </p:pic>
      <p:sp>
        <p:nvSpPr>
          <p:cNvPr id="3" name="Title 2">
            <a:extLst>
              <a:ext uri="{FF2B5EF4-FFF2-40B4-BE49-F238E27FC236}">
                <a16:creationId xmlns:a16="http://schemas.microsoft.com/office/drawing/2014/main" id="{2637C19F-A053-5402-8564-04D0EF0B32DE}"/>
              </a:ext>
            </a:extLst>
          </p:cNvPr>
          <p:cNvSpPr>
            <a:spLocks noGrp="1"/>
          </p:cNvSpPr>
          <p:nvPr>
            <p:ph type="title"/>
          </p:nvPr>
        </p:nvSpPr>
        <p:spPr/>
        <p:txBody>
          <a:bodyPr/>
          <a:lstStyle/>
          <a:p>
            <a:r>
              <a:rPr lang="en-CA"/>
              <a:t>A gift in progress</a:t>
            </a:r>
          </a:p>
        </p:txBody>
      </p:sp>
      <p:sp>
        <p:nvSpPr>
          <p:cNvPr id="6" name="TextBox 5">
            <a:extLst>
              <a:ext uri="{FF2B5EF4-FFF2-40B4-BE49-F238E27FC236}">
                <a16:creationId xmlns:a16="http://schemas.microsoft.com/office/drawing/2014/main" id="{3FDDB992-CEB4-CF3B-B942-AB2C287C2771}"/>
              </a:ext>
            </a:extLst>
          </p:cNvPr>
          <p:cNvSpPr txBox="1"/>
          <p:nvPr/>
        </p:nvSpPr>
        <p:spPr>
          <a:xfrm>
            <a:off x="4616605" y="2878268"/>
            <a:ext cx="2646556" cy="877163"/>
          </a:xfrm>
          <a:prstGeom prst="rect">
            <a:avLst/>
          </a:prstGeom>
          <a:noFill/>
        </p:spPr>
        <p:txBody>
          <a:bodyPr wrap="square" rtlCol="0">
            <a:spAutoFit/>
          </a:bodyPr>
          <a:lstStyle/>
          <a:p>
            <a:r>
              <a:rPr lang="en-CA" sz="1700">
                <a:solidFill>
                  <a:schemeClr val="bg1">
                    <a:lumMod val="95000"/>
                  </a:schemeClr>
                </a:solidFill>
                <a:latin typeface="Calibri" panose="020F0502020204030204" pitchFamily="34" charset="0"/>
              </a:rPr>
              <a:t>Deed of gift, William Osler</a:t>
            </a:r>
          </a:p>
          <a:p>
            <a:r>
              <a:rPr lang="en-CA" sz="1700">
                <a:solidFill>
                  <a:schemeClr val="bg1">
                    <a:lumMod val="95000"/>
                  </a:schemeClr>
                </a:solidFill>
                <a:latin typeface="Calibri" panose="020F0502020204030204" pitchFamily="34" charset="0"/>
              </a:rPr>
              <a:t>1 October 1911</a:t>
            </a:r>
          </a:p>
          <a:p>
            <a:r>
              <a:rPr lang="en-CA" sz="1700">
                <a:solidFill>
                  <a:schemeClr val="bg1">
                    <a:lumMod val="95000"/>
                  </a:schemeClr>
                </a:solidFill>
                <a:latin typeface="Calibri" panose="020F0502020204030204" pitchFamily="34" charset="0"/>
              </a:rPr>
              <a:t>Legal Papers, Box 118, P100</a:t>
            </a:r>
          </a:p>
        </p:txBody>
      </p:sp>
    </p:spTree>
    <p:extLst>
      <p:ext uri="{BB962C8B-B14F-4D97-AF65-F5344CB8AC3E}">
        <p14:creationId xmlns:p14="http://schemas.microsoft.com/office/powerpoint/2010/main" val="1850257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3A3DCF-F4C8-4F25-2950-DF06D58692AC}"/>
              </a:ext>
            </a:extLst>
          </p:cNvPr>
          <p:cNvSpPr>
            <a:spLocks noGrp="1"/>
          </p:cNvSpPr>
          <p:nvPr>
            <p:ph idx="1"/>
          </p:nvPr>
        </p:nvSpPr>
        <p:spPr/>
        <p:txBody>
          <a:bodyPr>
            <a:normAutofit/>
          </a:bodyPr>
          <a:lstStyle/>
          <a:p>
            <a:r>
              <a:rPr lang="en-CA"/>
              <a:t>McGill (1874-1884) </a:t>
            </a:r>
          </a:p>
          <a:p>
            <a:pPr lvl="1"/>
            <a:r>
              <a:rPr lang="en-CA"/>
              <a:t>To the BO: few textbooks, ”some special treasures like Virchow’s ‘</a:t>
            </a:r>
            <a:r>
              <a:rPr lang="en-CA" err="1"/>
              <a:t>Gesammelte</a:t>
            </a:r>
            <a:r>
              <a:rPr lang="en-CA"/>
              <a:t> </a:t>
            </a:r>
            <a:r>
              <a:rPr lang="en-CA" err="1"/>
              <a:t>Abhandlungen</a:t>
            </a:r>
            <a:r>
              <a:rPr lang="en-CA"/>
              <a:t>’” [BO 1629] </a:t>
            </a:r>
          </a:p>
          <a:p>
            <a:pPr lvl="1"/>
            <a:r>
              <a:rPr lang="en-CA"/>
              <a:t>To McGill’s Medical Library, Canadian medical and scientific journals</a:t>
            </a:r>
          </a:p>
          <a:p>
            <a:r>
              <a:rPr lang="en-CA"/>
              <a:t>Philadelphia (1884-1889) </a:t>
            </a:r>
          </a:p>
          <a:p>
            <a:pPr lvl="1"/>
            <a:r>
              <a:rPr lang="en-CA"/>
              <a:t>“I became associated with a first-class medical library” [Coll of Phys.]</a:t>
            </a:r>
          </a:p>
          <a:p>
            <a:pPr lvl="1"/>
            <a:r>
              <a:rPr lang="en-CA"/>
              <a:t>“My library grew rapidly, and important German and French sets were completed. … [M]y interest in the American masters…[BO 3097, 3454] were picked up…”</a:t>
            </a:r>
          </a:p>
          <a:p>
            <a:pPr lvl="1"/>
            <a:r>
              <a:rPr lang="en-CA"/>
              <a:t>“1,000 volumes, chiefly journals which I knew were in Baltimore, were distributed to various libraries.”</a:t>
            </a:r>
          </a:p>
        </p:txBody>
      </p:sp>
      <p:sp>
        <p:nvSpPr>
          <p:cNvPr id="3" name="Title 2">
            <a:extLst>
              <a:ext uri="{FF2B5EF4-FFF2-40B4-BE49-F238E27FC236}">
                <a16:creationId xmlns:a16="http://schemas.microsoft.com/office/drawing/2014/main" id="{5269E310-2AD0-E606-83DF-942F906DD5FE}"/>
              </a:ext>
            </a:extLst>
          </p:cNvPr>
          <p:cNvSpPr>
            <a:spLocks noGrp="1"/>
          </p:cNvSpPr>
          <p:nvPr>
            <p:ph type="title"/>
          </p:nvPr>
        </p:nvSpPr>
        <p:spPr/>
        <p:txBody>
          <a:bodyPr>
            <a:normAutofit fontScale="90000"/>
          </a:bodyPr>
          <a:lstStyle/>
          <a:p>
            <a:r>
              <a:rPr lang="en-CA"/>
              <a:t>Early development, as told in “The collecting of a library”</a:t>
            </a:r>
          </a:p>
        </p:txBody>
      </p:sp>
    </p:spTree>
    <p:extLst>
      <p:ext uri="{BB962C8B-B14F-4D97-AF65-F5344CB8AC3E}">
        <p14:creationId xmlns:p14="http://schemas.microsoft.com/office/powerpoint/2010/main" val="3037578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6A9FE9-B38A-DAAC-AE6C-6CB0DB6853B5}"/>
              </a:ext>
            </a:extLst>
          </p:cNvPr>
          <p:cNvSpPr>
            <a:spLocks noGrp="1"/>
          </p:cNvSpPr>
          <p:nvPr>
            <p:ph idx="1"/>
          </p:nvPr>
        </p:nvSpPr>
        <p:spPr/>
        <p:txBody>
          <a:bodyPr>
            <a:normAutofit lnSpcReduction="10000"/>
          </a:bodyPr>
          <a:lstStyle/>
          <a:p>
            <a:r>
              <a:rPr lang="en-CA" dirty="0"/>
              <a:t>Johns Hopkins (1889-1905)</a:t>
            </a:r>
          </a:p>
          <a:p>
            <a:pPr lvl="1"/>
            <a:r>
              <a:rPr lang="en-CA" dirty="0"/>
              <a:t>“With a bigger salary and increasing income I began to buy, first, the early books and pamphlets relating to the profession in America; secondly, the original editions of the great general authors…. Catalogues…appeared at the breakfast table, and were always in my bag for railway reading.”</a:t>
            </a:r>
          </a:p>
          <a:p>
            <a:pPr lvl="1"/>
            <a:r>
              <a:rPr lang="en-CA" dirty="0"/>
              <a:t>“Buying freely English and foreign books and subscribing to more than forty journals, I soon had the house overrun, but with special exceptions they were passed on to my friends or to libraries.” </a:t>
            </a:r>
          </a:p>
          <a:p>
            <a:pPr lvl="1"/>
            <a:r>
              <a:rPr lang="en-CA" dirty="0"/>
              <a:t>“When I left Baltimore…sets of journals, monographs, and many works on general literature were distributed among friends and libraries. A good beginning had been made in an attempt to get the original editions of the great authors in medicine. The Sir Thomas Browne collection was nearly complete.</a:t>
            </a:r>
          </a:p>
          <a:p>
            <a:r>
              <a:rPr lang="en-CA" dirty="0"/>
              <a:t>Oxford (1905-1919)</a:t>
            </a:r>
          </a:p>
          <a:p>
            <a:pPr lvl="1"/>
            <a:r>
              <a:rPr lang="en-CA" dirty="0"/>
              <a:t>“Oxford brought two thing–leisure and opportunity.”</a:t>
            </a:r>
          </a:p>
        </p:txBody>
      </p:sp>
      <p:sp>
        <p:nvSpPr>
          <p:cNvPr id="3" name="Title 2">
            <a:extLst>
              <a:ext uri="{FF2B5EF4-FFF2-40B4-BE49-F238E27FC236}">
                <a16:creationId xmlns:a16="http://schemas.microsoft.com/office/drawing/2014/main" id="{287D59D5-CF24-B6C3-2C72-FD2F8E0B83AB}"/>
              </a:ext>
            </a:extLst>
          </p:cNvPr>
          <p:cNvSpPr>
            <a:spLocks noGrp="1"/>
          </p:cNvSpPr>
          <p:nvPr>
            <p:ph type="title"/>
          </p:nvPr>
        </p:nvSpPr>
        <p:spPr/>
        <p:txBody>
          <a:bodyPr>
            <a:normAutofit fontScale="90000"/>
          </a:bodyPr>
          <a:lstStyle/>
          <a:p>
            <a:r>
              <a:rPr lang="en-CA" sz="2300"/>
              <a:t>A career in medicine, a career in book-collecting </a:t>
            </a:r>
            <a:br>
              <a:rPr lang="en-CA"/>
            </a:br>
            <a:r>
              <a:rPr lang="en-CA" sz="2000"/>
              <a:t>(more from “The Collecting of a Library”)</a:t>
            </a:r>
          </a:p>
        </p:txBody>
      </p:sp>
    </p:spTree>
    <p:extLst>
      <p:ext uri="{BB962C8B-B14F-4D97-AF65-F5344CB8AC3E}">
        <p14:creationId xmlns:p14="http://schemas.microsoft.com/office/powerpoint/2010/main" val="2367532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etter from a doctor&#10;&#10;AI-generated content may be incorrect.">
            <a:extLst>
              <a:ext uri="{FF2B5EF4-FFF2-40B4-BE49-F238E27FC236}">
                <a16:creationId xmlns:a16="http://schemas.microsoft.com/office/drawing/2014/main" id="{E467CA39-02BB-25EA-5335-27386022CE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01083"/>
            <a:ext cx="5292361" cy="3863315"/>
          </a:xfrm>
        </p:spPr>
      </p:pic>
      <p:sp>
        <p:nvSpPr>
          <p:cNvPr id="3" name="Title 2">
            <a:extLst>
              <a:ext uri="{FF2B5EF4-FFF2-40B4-BE49-F238E27FC236}">
                <a16:creationId xmlns:a16="http://schemas.microsoft.com/office/drawing/2014/main" id="{6EEA3163-B8C6-D4EE-963D-53D28FEAA0AA}"/>
              </a:ext>
            </a:extLst>
          </p:cNvPr>
          <p:cNvSpPr>
            <a:spLocks noGrp="1"/>
          </p:cNvSpPr>
          <p:nvPr>
            <p:ph type="title"/>
          </p:nvPr>
        </p:nvSpPr>
        <p:spPr/>
        <p:txBody>
          <a:bodyPr/>
          <a:lstStyle/>
          <a:p>
            <a:r>
              <a:rPr lang="en-CA"/>
              <a:t>A library needs a focus</a:t>
            </a:r>
          </a:p>
        </p:txBody>
      </p:sp>
      <p:sp>
        <p:nvSpPr>
          <p:cNvPr id="6" name="TextBox 5">
            <a:extLst>
              <a:ext uri="{FF2B5EF4-FFF2-40B4-BE49-F238E27FC236}">
                <a16:creationId xmlns:a16="http://schemas.microsoft.com/office/drawing/2014/main" id="{E91841A3-94A0-4BD9-3CF4-79F65534CDA4}"/>
              </a:ext>
            </a:extLst>
          </p:cNvPr>
          <p:cNvSpPr txBox="1"/>
          <p:nvPr/>
        </p:nvSpPr>
        <p:spPr>
          <a:xfrm>
            <a:off x="248280" y="4744640"/>
            <a:ext cx="4893584" cy="338554"/>
          </a:xfrm>
          <a:prstGeom prst="rect">
            <a:avLst/>
          </a:prstGeom>
          <a:noFill/>
        </p:spPr>
        <p:txBody>
          <a:bodyPr wrap="none" rtlCol="0">
            <a:spAutoFit/>
          </a:bodyPr>
          <a:lstStyle/>
          <a:p>
            <a:r>
              <a:rPr lang="en-CA" sz="1600">
                <a:solidFill>
                  <a:schemeClr val="bg1">
                    <a:lumMod val="95000"/>
                  </a:schemeClr>
                </a:solidFill>
                <a:latin typeface="Calibri" panose="020F0502020204030204" pitchFamily="34" charset="0"/>
              </a:rPr>
              <a:t>William Osler to Casey Wood, item 85, folder 113, P417 </a:t>
            </a:r>
          </a:p>
        </p:txBody>
      </p:sp>
    </p:spTree>
    <p:extLst>
      <p:ext uri="{BB962C8B-B14F-4D97-AF65-F5344CB8AC3E}">
        <p14:creationId xmlns:p14="http://schemas.microsoft.com/office/powerpoint/2010/main" val="768601349"/>
      </p:ext>
    </p:extLst>
  </p:cSld>
  <p:clrMapOvr>
    <a:masterClrMapping/>
  </p:clrMapOvr>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ri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0B4C6"/>
        </a:solidFill>
        <a:ln>
          <a:solidFill>
            <a:srgbClr val="548AA5"/>
          </a:solidFill>
        </a:ln>
      </a:spPr>
      <a:bodyPr rtlCol="0" anchor="ctr"/>
      <a:lstStyle>
        <a:defPPr algn="ctr">
          <a:defRPr dirty="0" err="1" smtClean="0">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548AA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644F03B9AA704590C08C6B7FB8D7A6" ma:contentTypeVersion="18" ma:contentTypeDescription="Create a new document." ma:contentTypeScope="" ma:versionID="779ac64c63fbeb09ca5d4bc15e16dfe4">
  <xsd:schema xmlns:xsd="http://www.w3.org/2001/XMLSchema" xmlns:xs="http://www.w3.org/2001/XMLSchema" xmlns:p="http://schemas.microsoft.com/office/2006/metadata/properties" xmlns:ns2="46a6642b-034d-43cb-b36a-e10f9100d3d4" xmlns:ns3="16da0b21-4db5-445f-a6ce-fc01caff4769" targetNamespace="http://schemas.microsoft.com/office/2006/metadata/properties" ma:root="true" ma:fieldsID="a46c1f767d8b8e3db3e14bedad87de18" ns2:_="" ns3:_="">
    <xsd:import namespace="46a6642b-034d-43cb-b36a-e10f9100d3d4"/>
    <xsd:import namespace="16da0b21-4db5-445f-a6ce-fc01caff47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a6642b-034d-43cb-b36a-e10f9100d3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111843b-6948-4e45-a4d0-217e70d3d48c" ma:termSetId="09814cd3-568e-fe90-9814-8d621ff8fb84" ma:anchorId="fba54fb3-c3e1-fe81-a776-ca4b69148c4d" ma:open="true" ma:isKeyword="false">
      <xsd:complexType>
        <xsd:sequence>
          <xsd:element ref="pc:Terms" minOccurs="0" maxOccurs="1"/>
        </xsd:sequence>
      </xsd:complex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da0b21-4db5-445f-a6ce-fc01caff47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57b61cd-48da-434e-80a3-aec6290b1f88}" ma:internalName="TaxCatchAll" ma:showField="CatchAllData" ma:web="16da0b21-4db5-445f-a6ce-fc01caff47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a6642b-034d-43cb-b36a-e10f9100d3d4">
      <Terms xmlns="http://schemas.microsoft.com/office/infopath/2007/PartnerControls"/>
    </lcf76f155ced4ddcb4097134ff3c332f>
    <TaxCatchAll xmlns="16da0b21-4db5-445f-a6ce-fc01caff4769" xsi:nil="true"/>
  </documentManagement>
</p:properties>
</file>

<file path=customXml/itemProps1.xml><?xml version="1.0" encoding="utf-8"?>
<ds:datastoreItem xmlns:ds="http://schemas.openxmlformats.org/officeDocument/2006/customXml" ds:itemID="{5FBAFBB7-40FD-4B98-925B-4637135F7BF4}"/>
</file>

<file path=customXml/itemProps2.xml><?xml version="1.0" encoding="utf-8"?>
<ds:datastoreItem xmlns:ds="http://schemas.openxmlformats.org/officeDocument/2006/customXml" ds:itemID="{818369E2-A393-4F26-89B5-446C26E60283}">
  <ds:schemaRefs>
    <ds:schemaRef ds:uri="http://schemas.microsoft.com/sharepoint/v3/contenttype/forms"/>
  </ds:schemaRefs>
</ds:datastoreItem>
</file>

<file path=customXml/itemProps3.xml><?xml version="1.0" encoding="utf-8"?>
<ds:datastoreItem xmlns:ds="http://schemas.openxmlformats.org/officeDocument/2006/customXml" ds:itemID="{4937A726-CFAF-4477-A131-12D7F8E8F784}">
  <ds:schemaRefs>
    <ds:schemaRef ds:uri="http://schemas.microsoft.com/office/2006/metadata/properties"/>
    <ds:schemaRef ds:uri="http://schemas.microsoft.com/office/infopath/2007/PartnerControls"/>
    <ds:schemaRef ds:uri="bc7da24d-dabe-43a3-995d-391c077b061a"/>
  </ds:schemaRefs>
</ds:datastoreItem>
</file>

<file path=docProps/app.xml><?xml version="1.0" encoding="utf-8"?>
<Properties xmlns="http://schemas.openxmlformats.org/officeDocument/2006/extended-properties" xmlns:vt="http://schemas.openxmlformats.org/officeDocument/2006/docPropsVTypes">
  <Template>Standard Presentation template 2019 widescreen</Template>
  <TotalTime>914</TotalTime>
  <Words>2017</Words>
  <Application>Microsoft Office PowerPoint</Application>
  <PresentationFormat>Custom</PresentationFormat>
  <Paragraphs>155</Paragraphs>
  <Slides>28</Slides>
  <Notes>2</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What’s the point in (a) history? One local librarian’s journey into an institution’s past</vt:lpstr>
      <vt:lpstr>Acknowledgements</vt:lpstr>
      <vt:lpstr>Acknowledgements continued: design is important</vt:lpstr>
      <vt:lpstr>Plan</vt:lpstr>
      <vt:lpstr>I. Background: a library long in the making</vt:lpstr>
      <vt:lpstr>A gift in progress</vt:lpstr>
      <vt:lpstr>Early development, as told in “The collecting of a library”</vt:lpstr>
      <vt:lpstr>A career in medicine, a career in book-collecting  (more from “The Collecting of a Library”)</vt:lpstr>
      <vt:lpstr>A library needs a focus</vt:lpstr>
      <vt:lpstr>Refining the terms</vt:lpstr>
      <vt:lpstr>A vision partially fulfilled</vt:lpstr>
      <vt:lpstr>Grace Revere Osler interprets Sir William Osler’s vision</vt:lpstr>
      <vt:lpstr>Thought experiment: what if Charles Singer had been the first Osler Librarian?</vt:lpstr>
      <vt:lpstr>II. The Francis years : the Osler Library as a shrine</vt:lpstr>
      <vt:lpstr>The Osler Library as a news item</vt:lpstr>
      <vt:lpstr>Sir Arthur Currie, Principal of McGill, at the library’s opening</vt:lpstr>
      <vt:lpstr>Why McGill?</vt:lpstr>
      <vt:lpstr>Years, decades, later, still newsworthy (locally, at least)</vt:lpstr>
      <vt:lpstr>III. Post-Francis, new interpretations</vt:lpstr>
      <vt:lpstr>Major changes that reflect new directions</vt:lpstr>
      <vt:lpstr>50th anniversary: focus on bibliography, scholarship</vt:lpstr>
      <vt:lpstr>With an emphasis on growth, statistics matter</vt:lpstr>
      <vt:lpstr>PowerPoint Presentation</vt:lpstr>
      <vt:lpstr>Recent collection development</vt:lpstr>
      <vt:lpstr>One curator’s vision (2007)</vt:lpstr>
      <vt:lpstr>Staffing: a challenge in every age? </vt:lpstr>
      <vt:lpstr>IV. Thoughts and conclusions</vt:lpstr>
      <vt:lpstr> Thank you! </vt:lpstr>
    </vt:vector>
  </TitlesOfParts>
  <Company>McGill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Merika Ramundo, Ms.</dc:creator>
  <cp:lastModifiedBy>Mary Hague-Yearl, Dr</cp:lastModifiedBy>
  <cp:revision>170</cp:revision>
  <dcterms:created xsi:type="dcterms:W3CDTF">2019-10-29T14:31:29Z</dcterms:created>
  <dcterms:modified xsi:type="dcterms:W3CDTF">2025-04-23T20:23:53Z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0x010100D6644F03B9AA704590C08C6B7FB8D7A6</vt:lpwstr>
  </property>
  <property fmtid="{D5CDD505-2E9C-101B-9397-08002B2CF9AE}" pid="3" name="MediaServiceImageTags">
    <vt:lpwstr/>
  </property>
</Properties>
</file>