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authors.xml" ContentType="application/vnd.ms-powerpoint.authors+xml"/>
  <Override PartName="/ppt/notesMasters/notesMaster1.xml" ContentType="application/vnd.openxmlformats-officedocument.presentationml.notesMaster+xml"/>
  <Override PartName="/ppt/comments/modernComment_110_6292943A.xml" ContentType="application/vnd.ms-powerpoint.comments+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openxmlformats.org/officeDocument/2006/relationships/custom-properties" Target="docProps/custom.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8" r:id="rId3"/>
    <p:sldId id="280" r:id="rId4"/>
    <p:sldId id="277" r:id="rId5"/>
    <p:sldId id="279" r:id="rId6"/>
    <p:sldId id="265" r:id="rId7"/>
    <p:sldId id="267" r:id="rId8"/>
    <p:sldId id="269" r:id="rId9"/>
    <p:sldId id="271" r:id="rId10"/>
    <p:sldId id="272" r:id="rId11"/>
    <p:sldId id="281" r:id="rId12"/>
    <p:sldId id="266" r:id="rId13"/>
    <p:sldId id="283" r:id="rId14"/>
    <p:sldId id="26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5AFF25D-5789-E37D-2331-946A179789CF}" name="Jordan Pedersen" initials="JP" userId="S::jpederse@uoguelph.ca::7199fe51-3ac2-4bf7-84d3-84a5efccb31c" providerId="AD"/>
  <p188:author id="{AC58ADDC-7DFC-65D1-982B-CE1DC025AE23}" name="ruby.lindsay@usask.ca" initials="ru" userId="S::urn:spo:guest#ruby.lindsay@usask.c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B3039"/>
    <a:srgbClr val="50B482"/>
    <a:srgbClr val="44B285"/>
    <a:srgbClr val="FFDC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6809" autoAdjust="0"/>
  </p:normalViewPr>
  <p:slideViewPr>
    <p:cSldViewPr snapToGrid="0">
      <p:cViewPr varScale="1">
        <p:scale>
          <a:sx n="42" d="100"/>
          <a:sy n="42" d="100"/>
        </p:scale>
        <p:origin x="158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comments/modernComment_110_6292943A.xml><?xml version="1.0" encoding="utf-8"?>
<p188:cmLst xmlns:a="http://schemas.openxmlformats.org/drawingml/2006/main" xmlns:r="http://schemas.openxmlformats.org/officeDocument/2006/relationships" xmlns:p188="http://schemas.microsoft.com/office/powerpoint/2018/8/main">
  <p188:cm id="{6D3ED8DF-79BC-4819-8F00-C8BA07465A2A}" authorId="{AC58ADDC-7DFC-65D1-982B-CE1DC025AE23}" created="2025-04-22T15:38:21.561">
    <ac:txMkLst xmlns:ac="http://schemas.microsoft.com/office/drawing/2013/main/command">
      <pc:docMk xmlns:pc="http://schemas.microsoft.com/office/powerpoint/2013/main/command"/>
      <pc:sldMk xmlns:pc="http://schemas.microsoft.com/office/powerpoint/2013/main/command" cId="1653773370" sldId="272"/>
      <ac:spMk id="3" creationId="{C2B3DDB7-4C4D-949F-1FAF-914588115C52}"/>
      <ac:txMk cp="648" len="243">
        <ac:context len="893" hash="1445836120"/>
      </ac:txMk>
    </ac:txMkLst>
    <p188:pos x="5307263" y="2553368"/>
    <p188:txBody>
      <a:bodyPr/>
      <a:lstStyle/>
      <a:p>
        <a:r>
          <a:rPr lang="en-US"/>
          <a:t>wow cool!</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0AE04A-5DBB-467D-8A5B-955CFE430421}" type="datetimeFigureOut">
              <a:t>4/24/2025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47883D-3910-46AC-BD81-B0098A436819}" type="slidenum">
              <a:t>‹#›</a:t>
            </a:fld>
            <a:endParaRPr lang="en-US"/>
          </a:p>
        </p:txBody>
      </p:sp>
    </p:spTree>
    <p:extLst>
      <p:ext uri="{BB962C8B-B14F-4D97-AF65-F5344CB8AC3E}">
        <p14:creationId xmlns:p14="http://schemas.microsoft.com/office/powerpoint/2010/main" val="3411653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Calibri"/>
              <a:buChar char="-"/>
            </a:pPr>
            <a:r>
              <a:rPr lang="en-US" dirty="0">
                <a:ea typeface="Calibri"/>
                <a:cs typeface="Calibri"/>
              </a:rPr>
              <a:t>Explain our project and what we're doing </a:t>
            </a:r>
          </a:p>
          <a:p>
            <a:pPr marL="0" indent="0">
              <a:buFont typeface="Calibri"/>
              <a:buNone/>
            </a:pPr>
            <a:endParaRPr lang="en-US" dirty="0">
              <a:ea typeface="Calibri"/>
              <a:cs typeface="Calibri"/>
            </a:endParaRPr>
          </a:p>
          <a:p>
            <a:pPr marL="171450" indent="-171450">
              <a:buFont typeface="Calibri"/>
              <a:buChar char="-"/>
            </a:pPr>
            <a:r>
              <a:rPr lang="en-US" dirty="0">
                <a:ea typeface="Calibri"/>
                <a:cs typeface="Calibri"/>
              </a:rPr>
              <a:t>(mention that next slide is Ruby recording talking)</a:t>
            </a:r>
          </a:p>
        </p:txBody>
      </p:sp>
      <p:sp>
        <p:nvSpPr>
          <p:cNvPr id="4" name="Slide Number Placeholder 3"/>
          <p:cNvSpPr>
            <a:spLocks noGrp="1"/>
          </p:cNvSpPr>
          <p:nvPr>
            <p:ph type="sldNum" sz="quarter" idx="5"/>
          </p:nvPr>
        </p:nvSpPr>
        <p:spPr/>
        <p:txBody>
          <a:bodyPr/>
          <a:lstStyle/>
          <a:p>
            <a:fld id="{0D47883D-3910-46AC-BD81-B0098A436819}" type="slidenum">
              <a:rPr lang="en-US"/>
              <a:t>2</a:t>
            </a:fld>
            <a:endParaRPr lang="en-US"/>
          </a:p>
        </p:txBody>
      </p:sp>
    </p:spTree>
    <p:extLst>
      <p:ext uri="{BB962C8B-B14F-4D97-AF65-F5344CB8AC3E}">
        <p14:creationId xmlns:p14="http://schemas.microsoft.com/office/powerpoint/2010/main" val="5756834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9E6835-08C5-33D4-38F0-45C76ECB6FE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D54815-74C5-0655-B7FD-4E2ECD4B3BC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86D588F-2EDC-144D-4290-8A5BD8A93973}"/>
              </a:ext>
            </a:extLst>
          </p:cNvPr>
          <p:cNvSpPr>
            <a:spLocks noGrp="1"/>
          </p:cNvSpPr>
          <p:nvPr>
            <p:ph type="body" idx="1"/>
          </p:nvPr>
        </p:nvSpPr>
        <p:spPr/>
        <p:txBody>
          <a:bodyPr/>
          <a:lstStyle/>
          <a:p>
            <a:pPr marL="0" indent="0">
              <a:buFont typeface="Calibri"/>
              <a:buNone/>
            </a:pPr>
            <a:r>
              <a:rPr lang="en-US">
                <a:ea typeface="Calibri"/>
                <a:cs typeface="Calibri"/>
              </a:rPr>
              <a:t>Highs and Lows didn’t look at De-professionalization, but we think it’s important to flag things that potentially undermine the professional status of librarians (or work getting outsourced).</a:t>
            </a:r>
          </a:p>
        </p:txBody>
      </p:sp>
      <p:sp>
        <p:nvSpPr>
          <p:cNvPr id="4" name="Slide Number Placeholder 3">
            <a:extLst>
              <a:ext uri="{FF2B5EF4-FFF2-40B4-BE49-F238E27FC236}">
                <a16:creationId xmlns:a16="http://schemas.microsoft.com/office/drawing/2014/main" id="{B0481838-3904-733F-0BF4-09605F89EC15}"/>
              </a:ext>
            </a:extLst>
          </p:cNvPr>
          <p:cNvSpPr>
            <a:spLocks noGrp="1"/>
          </p:cNvSpPr>
          <p:nvPr>
            <p:ph type="sldNum" sz="quarter" idx="5"/>
          </p:nvPr>
        </p:nvSpPr>
        <p:spPr/>
        <p:txBody>
          <a:bodyPr/>
          <a:lstStyle/>
          <a:p>
            <a:fld id="{0D47883D-3910-46AC-BD81-B0098A436819}" type="slidenum">
              <a:rPr lang="en-US"/>
              <a:t>11</a:t>
            </a:fld>
            <a:endParaRPr lang="en-US"/>
          </a:p>
        </p:txBody>
      </p:sp>
    </p:spTree>
    <p:extLst>
      <p:ext uri="{BB962C8B-B14F-4D97-AF65-F5344CB8AC3E}">
        <p14:creationId xmlns:p14="http://schemas.microsoft.com/office/powerpoint/2010/main" val="28494613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2EFF70-CC54-9893-1D1B-45812967B54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8374B57-F874-44FE-6675-F41222F55A3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23DD330-43E6-FE59-912A-95F80E73A836}"/>
              </a:ext>
            </a:extLst>
          </p:cNvPr>
          <p:cNvSpPr>
            <a:spLocks noGrp="1"/>
          </p:cNvSpPr>
          <p:nvPr>
            <p:ph type="body" idx="1"/>
          </p:nvPr>
        </p:nvSpPr>
        <p:spPr/>
        <p:txBody>
          <a:bodyPr/>
          <a:lstStyle/>
          <a:p>
            <a:pPr marL="171450" indent="-171450">
              <a:buFontTx/>
              <a:buChar char="-"/>
            </a:pPr>
            <a:r>
              <a:rPr lang="en-US">
                <a:ea typeface="Calibri"/>
                <a:cs typeface="Calibri"/>
              </a:rPr>
              <a:t>We’re presenting at the Forum because it’s pushed us to make progress on the work, and we want to hear opinions about things we could be looking for</a:t>
            </a:r>
          </a:p>
          <a:p>
            <a:pPr marL="171450" indent="-171450">
              <a:buFontTx/>
              <a:buChar char="-"/>
            </a:pPr>
            <a:r>
              <a:rPr lang="en-US">
                <a:ea typeface="Calibri"/>
                <a:cs typeface="Calibri"/>
              </a:rPr>
              <a:t>Any ideas are welcome!</a:t>
            </a:r>
          </a:p>
          <a:p>
            <a:pPr marL="0" indent="0">
              <a:buFont typeface="Calibri"/>
              <a:buNone/>
            </a:pPr>
            <a:endParaRPr lang="en-US">
              <a:ea typeface="Calibri"/>
              <a:cs typeface="Calibri"/>
            </a:endParaRPr>
          </a:p>
        </p:txBody>
      </p:sp>
      <p:sp>
        <p:nvSpPr>
          <p:cNvPr id="4" name="Slide Number Placeholder 3">
            <a:extLst>
              <a:ext uri="{FF2B5EF4-FFF2-40B4-BE49-F238E27FC236}">
                <a16:creationId xmlns:a16="http://schemas.microsoft.com/office/drawing/2014/main" id="{3F6481D0-6DA4-6086-476F-BAF922768BC9}"/>
              </a:ext>
            </a:extLst>
          </p:cNvPr>
          <p:cNvSpPr>
            <a:spLocks noGrp="1"/>
          </p:cNvSpPr>
          <p:nvPr>
            <p:ph type="sldNum" sz="quarter" idx="5"/>
          </p:nvPr>
        </p:nvSpPr>
        <p:spPr/>
        <p:txBody>
          <a:bodyPr/>
          <a:lstStyle/>
          <a:p>
            <a:fld id="{0D47883D-3910-46AC-BD81-B0098A436819}" type="slidenum">
              <a:rPr lang="en-US"/>
              <a:t>12</a:t>
            </a:fld>
            <a:endParaRPr lang="en-US"/>
          </a:p>
        </p:txBody>
      </p:sp>
    </p:spTree>
    <p:extLst>
      <p:ext uri="{BB962C8B-B14F-4D97-AF65-F5344CB8AC3E}">
        <p14:creationId xmlns:p14="http://schemas.microsoft.com/office/powerpoint/2010/main" val="13242249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FEAAF6-CD7C-74BC-7AA0-0D096662D91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C561E3D-A007-C7CC-4D45-3D617657FD2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9A61946-7210-4B65-0DD7-86910ADC2FFA}"/>
              </a:ext>
            </a:extLst>
          </p:cNvPr>
          <p:cNvSpPr>
            <a:spLocks noGrp="1"/>
          </p:cNvSpPr>
          <p:nvPr>
            <p:ph type="body" idx="1"/>
          </p:nvPr>
        </p:nvSpPr>
        <p:spPr/>
        <p:txBody>
          <a:bodyPr/>
          <a:lstStyle/>
          <a:p>
            <a:pPr marL="0" indent="0">
              <a:buFont typeface="Calibri"/>
              <a:buNone/>
            </a:pPr>
            <a:endParaRPr lang="en-US" dirty="0">
              <a:ea typeface="Calibri"/>
              <a:cs typeface="Calibri"/>
            </a:endParaRPr>
          </a:p>
        </p:txBody>
      </p:sp>
      <p:sp>
        <p:nvSpPr>
          <p:cNvPr id="4" name="Slide Number Placeholder 3">
            <a:extLst>
              <a:ext uri="{FF2B5EF4-FFF2-40B4-BE49-F238E27FC236}">
                <a16:creationId xmlns:a16="http://schemas.microsoft.com/office/drawing/2014/main" id="{3624588C-D990-0AC2-554F-FA8C7403CA41}"/>
              </a:ext>
            </a:extLst>
          </p:cNvPr>
          <p:cNvSpPr>
            <a:spLocks noGrp="1"/>
          </p:cNvSpPr>
          <p:nvPr>
            <p:ph type="sldNum" sz="quarter" idx="5"/>
          </p:nvPr>
        </p:nvSpPr>
        <p:spPr/>
        <p:txBody>
          <a:bodyPr/>
          <a:lstStyle/>
          <a:p>
            <a:fld id="{0D47883D-3910-46AC-BD81-B0098A436819}" type="slidenum">
              <a:rPr lang="en-US"/>
              <a:t>13</a:t>
            </a:fld>
            <a:endParaRPr lang="en-US"/>
          </a:p>
        </p:txBody>
      </p:sp>
    </p:spTree>
    <p:extLst>
      <p:ext uri="{BB962C8B-B14F-4D97-AF65-F5344CB8AC3E}">
        <p14:creationId xmlns:p14="http://schemas.microsoft.com/office/powerpoint/2010/main" val="1179501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ea typeface="Calibri"/>
              <a:cs typeface="Calibri"/>
            </a:endParaRPr>
          </a:p>
          <a:p>
            <a:pPr marL="171450" indent="-171450">
              <a:buFont typeface="Calibri"/>
              <a:buChar char="-"/>
            </a:pPr>
            <a:endParaRPr lang="en-US"/>
          </a:p>
          <a:p>
            <a:endParaRPr lang="en-US">
              <a:ea typeface="Calibri"/>
              <a:cs typeface="Calibri"/>
            </a:endParaRPr>
          </a:p>
          <a:p>
            <a:pPr marL="171450" indent="-171450">
              <a:buFont typeface="Calibri"/>
              <a:buChar char="-"/>
            </a:pPr>
            <a:endParaRPr lang="en-US">
              <a:ea typeface="Calibri"/>
              <a:cs typeface="Calibri"/>
            </a:endParaRPr>
          </a:p>
          <a:p>
            <a:pPr marL="171450" indent="-171450">
              <a:buFont typeface="Calibri"/>
              <a:buChar char="-"/>
            </a:pPr>
            <a:endParaRPr lang="en-US">
              <a:ea typeface="Calibri"/>
              <a:cs typeface="Calibri"/>
            </a:endParaRPr>
          </a:p>
          <a:p>
            <a:pPr marL="171450" indent="-171450">
              <a:buFont typeface="Calibri"/>
              <a:buChar char="-"/>
            </a:pPr>
            <a:endParaRPr lang="en-US">
              <a:ea typeface="Calibri"/>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D47883D-3910-46AC-BD81-B0098A436819}" type="slidenum">
              <a:rPr kumimoji="0"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820356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ea typeface="Calibri"/>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D47883D-3910-46AC-BD81-B0098A436819}"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953295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ea typeface="Calibri"/>
              <a:cs typeface="Calibri"/>
            </a:endParaRPr>
          </a:p>
          <a:p>
            <a:pPr marL="628650" lvl="1" indent="-171450">
              <a:buFont typeface="Calibri"/>
              <a:buChar char="-"/>
            </a:pPr>
            <a:endParaRPr lang="en-US">
              <a:ea typeface="Calibri"/>
              <a:cs typeface="Calibri"/>
            </a:endParaRPr>
          </a:p>
          <a:p>
            <a:pPr marL="628650" lvl="1" indent="-171450">
              <a:buFont typeface="Calibri"/>
              <a:buChar char="-"/>
            </a:pPr>
            <a:endParaRPr lang="en-US">
              <a:ea typeface="Calibri"/>
              <a:cs typeface="Calibri"/>
            </a:endParaRPr>
          </a:p>
          <a:p>
            <a:pPr marL="628650" lvl="1" indent="-171450">
              <a:buFont typeface="Calibri"/>
              <a:buChar char="-"/>
            </a:pPr>
            <a:endParaRPr lang="en-US">
              <a:ea typeface="Calibri"/>
              <a:cs typeface="Calibri"/>
            </a:endParaRPr>
          </a:p>
          <a:p>
            <a:pPr lvl="1"/>
            <a:endParaRPr lang="en-US">
              <a:ea typeface="Calibri"/>
              <a:cs typeface="Calibri"/>
            </a:endParaRPr>
          </a:p>
          <a:p>
            <a:pPr marL="171450" indent="-171450">
              <a:buFont typeface="Calibri"/>
              <a:buChar char="-"/>
            </a:pPr>
            <a:endParaRPr lang="en-US">
              <a:ea typeface="Calibri"/>
              <a:cs typeface="Calibri"/>
            </a:endParaRPr>
          </a:p>
          <a:p>
            <a:pPr marL="171450" indent="-171450">
              <a:buFont typeface="Calibri"/>
              <a:buChar char="-"/>
            </a:pPr>
            <a:endParaRPr lang="en-US">
              <a:ea typeface="Calibri"/>
              <a:cs typeface="Calibri"/>
            </a:endParaRPr>
          </a:p>
          <a:p>
            <a:pPr marL="171450" indent="-171450">
              <a:buFont typeface="Calibri"/>
              <a:buChar char="-"/>
            </a:pPr>
            <a:endParaRPr lang="en-US">
              <a:ea typeface="Calibri"/>
              <a:cs typeface="Calibri"/>
            </a:endParaRPr>
          </a:p>
        </p:txBody>
      </p:sp>
      <p:sp>
        <p:nvSpPr>
          <p:cNvPr id="4" name="Slide Number Placeholder 3"/>
          <p:cNvSpPr>
            <a:spLocks noGrp="1"/>
          </p:cNvSpPr>
          <p:nvPr>
            <p:ph type="sldNum" sz="quarter" idx="5"/>
          </p:nvPr>
        </p:nvSpPr>
        <p:spPr/>
        <p:txBody>
          <a:bodyPr/>
          <a:lstStyle/>
          <a:p>
            <a:fld id="{0D47883D-3910-46AC-BD81-B0098A436819}" type="slidenum">
              <a:rPr lang="en-US"/>
              <a:t>5</a:t>
            </a:fld>
            <a:endParaRPr lang="en-US"/>
          </a:p>
        </p:txBody>
      </p:sp>
    </p:spTree>
    <p:extLst>
      <p:ext uri="{BB962C8B-B14F-4D97-AF65-F5344CB8AC3E}">
        <p14:creationId xmlns:p14="http://schemas.microsoft.com/office/powerpoint/2010/main" val="3249998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F3A2ED-663E-DEA4-4699-995E30FDD6A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5FE174D-143D-35E6-FDE2-9D15F8763E8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BEB8F5-4D2F-31FF-60B3-FF065BE7D900}"/>
              </a:ext>
            </a:extLst>
          </p:cNvPr>
          <p:cNvSpPr>
            <a:spLocks noGrp="1"/>
          </p:cNvSpPr>
          <p:nvPr>
            <p:ph type="body" idx="1"/>
          </p:nvPr>
        </p:nvSpPr>
        <p:spPr/>
        <p:txBody>
          <a:bodyPr/>
          <a:lstStyle/>
          <a:p>
            <a:r>
              <a:rPr lang="en-US" dirty="0"/>
              <a:t>Be able to explain why we chose to do our document analysis the way we did</a:t>
            </a:r>
            <a:endParaRPr lang="en-US" dirty="0">
              <a:ea typeface="Calibri"/>
              <a:cs typeface="Calibri"/>
            </a:endParaRPr>
          </a:p>
          <a:p>
            <a:pPr marL="628650" lvl="1" indent="-171450">
              <a:buFont typeface="Calibri"/>
              <a:buChar char="-"/>
            </a:pPr>
            <a:r>
              <a:rPr lang="en-US" b="0" i="0" dirty="0">
                <a:solidFill>
                  <a:srgbClr val="2E2E2E"/>
                </a:solidFill>
                <a:effectLst/>
                <a:latin typeface="Open Sans" panose="020B0606030504020204" pitchFamily="34" charset="0"/>
              </a:rPr>
              <a:t>In thematic coding, the analyst frequently begins with a list of themes known (or at least anticipated) to be found in the data… Codes may also come from a beginning conceptual model, the review of the literature, or professional experience. At this stage of the analysis, coding categories are more heuristic than analytic; that is, coding categories serve as a receptacle for promising ideas. Promising ideas become coding categories through a rigorous process of analytic induction that includes both within- and across-case comparisons. (</a:t>
            </a:r>
            <a:r>
              <a:rPr lang="en-US" b="0" i="0" dirty="0">
                <a:solidFill>
                  <a:srgbClr val="333333"/>
                </a:solidFill>
                <a:effectLst/>
                <a:latin typeface="Open Sans" panose="020B0606030504020204" pitchFamily="34" charset="0"/>
              </a:rPr>
              <a:t>Ayres, L., &amp; </a:t>
            </a:r>
            <a:r>
              <a:rPr lang="en-US" b="0" i="0" dirty="0" err="1">
                <a:solidFill>
                  <a:srgbClr val="333333"/>
                </a:solidFill>
                <a:effectLst/>
                <a:latin typeface="Open Sans" panose="020B0606030504020204" pitchFamily="34" charset="0"/>
              </a:rPr>
              <a:t>Sandelowski</a:t>
            </a:r>
            <a:r>
              <a:rPr lang="en-US" b="0" i="0" dirty="0">
                <a:solidFill>
                  <a:srgbClr val="333333"/>
                </a:solidFill>
                <a:effectLst/>
                <a:latin typeface="Open Sans" panose="020B0606030504020204" pitchFamily="34" charset="0"/>
              </a:rPr>
              <a:t>, M. (2008). Thematic coding and analysis. In </a:t>
            </a:r>
            <a:r>
              <a:rPr lang="en-US" b="0" i="1" dirty="0">
                <a:solidFill>
                  <a:srgbClr val="333333"/>
                </a:solidFill>
                <a:effectLst/>
                <a:latin typeface="Open Sans" panose="020B0606030504020204" pitchFamily="34" charset="0"/>
              </a:rPr>
              <a:t>The SAGE encyclopedia of qualitative research methods</a:t>
            </a:r>
            <a:r>
              <a:rPr lang="en-US" b="0" i="0" dirty="0">
                <a:solidFill>
                  <a:srgbClr val="333333"/>
                </a:solidFill>
                <a:effectLst/>
                <a:latin typeface="Open Sans" panose="020B0606030504020204" pitchFamily="34" charset="0"/>
              </a:rPr>
              <a:t> (Vol. 0, pp. -). SAGE Publications, Inc., https://doi.org/10.4135/9781412963909.n451)</a:t>
            </a:r>
            <a:endParaRPr lang="en-US" b="0" i="0" dirty="0">
              <a:solidFill>
                <a:srgbClr val="2E2E2E"/>
              </a:solidFill>
              <a:effectLst/>
              <a:latin typeface="Open Sans" panose="020B0606030504020204" pitchFamily="34" charset="0"/>
            </a:endParaRPr>
          </a:p>
          <a:p>
            <a:pPr marL="1085850" lvl="2" indent="-171450">
              <a:buFont typeface="Calibri"/>
              <a:buChar char="-"/>
            </a:pPr>
            <a:r>
              <a:rPr lang="en-US" dirty="0"/>
              <a:t>Having the categories predefined (from the themes that came up in the literature) gave us structure when reviewing and coding the CAs, allows us to more easily (and effectively?) compare CAs and identify patterns, similarities, differences</a:t>
            </a:r>
          </a:p>
          <a:p>
            <a:pPr marL="1085850" lvl="2" indent="-171450">
              <a:buFont typeface="Calibri"/>
              <a:buChar char="-"/>
            </a:pPr>
            <a:endParaRPr lang="en-US" dirty="0">
              <a:ea typeface="Calibri" panose="020F0502020204030204"/>
              <a:cs typeface="Calibri" panose="020F0502020204030204"/>
            </a:endParaRPr>
          </a:p>
          <a:p>
            <a:pPr marL="628650" lvl="1" indent="-171450">
              <a:buFont typeface="Calibri"/>
              <a:buChar char="-"/>
            </a:pPr>
            <a:r>
              <a:rPr lang="en-US" dirty="0"/>
              <a:t>The method is not without its subjectivity, but we try to be as transparent as possible with the steps and methods we used and took</a:t>
            </a:r>
            <a:endParaRPr lang="en-US" dirty="0">
              <a:ea typeface="Calibri" panose="020F0502020204030204"/>
              <a:cs typeface="Calibri" panose="020F0502020204030204"/>
            </a:endParaRPr>
          </a:p>
          <a:p>
            <a:pPr marL="171450" indent="-171450">
              <a:buFont typeface="Calibri"/>
              <a:buChar char="-"/>
            </a:pPr>
            <a:endParaRPr lang="en-US" dirty="0">
              <a:ea typeface="Calibri" panose="020F0502020204030204"/>
              <a:cs typeface="Calibri" panose="020F0502020204030204"/>
            </a:endParaRPr>
          </a:p>
        </p:txBody>
      </p:sp>
      <p:sp>
        <p:nvSpPr>
          <p:cNvPr id="4" name="Slide Number Placeholder 3">
            <a:extLst>
              <a:ext uri="{FF2B5EF4-FFF2-40B4-BE49-F238E27FC236}">
                <a16:creationId xmlns:a16="http://schemas.microsoft.com/office/drawing/2014/main" id="{CFF160D0-39A4-6981-D648-0CDE8F9B2FA5}"/>
              </a:ext>
            </a:extLst>
          </p:cNvPr>
          <p:cNvSpPr>
            <a:spLocks noGrp="1"/>
          </p:cNvSpPr>
          <p:nvPr>
            <p:ph type="sldNum" sz="quarter" idx="5"/>
          </p:nvPr>
        </p:nvSpPr>
        <p:spPr/>
        <p:txBody>
          <a:bodyPr/>
          <a:lstStyle/>
          <a:p>
            <a:fld id="{0D47883D-3910-46AC-BD81-B0098A436819}" type="slidenum">
              <a:rPr lang="en-US"/>
              <a:t>6</a:t>
            </a:fld>
            <a:endParaRPr lang="en-US"/>
          </a:p>
        </p:txBody>
      </p:sp>
    </p:spTree>
    <p:extLst>
      <p:ext uri="{BB962C8B-B14F-4D97-AF65-F5344CB8AC3E}">
        <p14:creationId xmlns:p14="http://schemas.microsoft.com/office/powerpoint/2010/main" val="34694276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895912-7678-AE21-75EC-5B815AD830F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A34A8AA-E201-B231-6046-F47DCE609EF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E827246-1189-AD44-C1FF-E8F17DDE1934}"/>
              </a:ext>
            </a:extLst>
          </p:cNvPr>
          <p:cNvSpPr>
            <a:spLocks noGrp="1"/>
          </p:cNvSpPr>
          <p:nvPr>
            <p:ph type="body" idx="1"/>
          </p:nvPr>
        </p:nvSpPr>
        <p:spPr/>
        <p:txBody>
          <a:bodyPr/>
          <a:lstStyle/>
          <a:p>
            <a:pPr marL="0" indent="0">
              <a:buFont typeface="Calibri"/>
              <a:buNone/>
            </a:pPr>
            <a:r>
              <a:rPr lang="en-US">
                <a:ea typeface="Calibri"/>
                <a:cs typeface="Calibri"/>
              </a:rPr>
              <a:t>A shout-out to the CAUT librarians list which had endless suggestions for how to get access!</a:t>
            </a:r>
          </a:p>
          <a:p>
            <a:pPr marL="0" indent="0">
              <a:buFont typeface="Calibri"/>
              <a:buNone/>
            </a:pPr>
            <a:endParaRPr lang="en-US">
              <a:ea typeface="Calibri"/>
              <a:cs typeface="Calibri"/>
            </a:endParaRPr>
          </a:p>
          <a:p>
            <a:pPr marL="0" indent="0">
              <a:buFont typeface="Calibri"/>
              <a:buNone/>
            </a:pPr>
            <a:r>
              <a:rPr lang="en-US">
                <a:ea typeface="Calibri"/>
                <a:cs typeface="Calibri"/>
              </a:rPr>
              <a:t>So far we’ve completed step 1, and are in progress with the others</a:t>
            </a:r>
          </a:p>
          <a:p>
            <a:pPr marL="0" indent="0">
              <a:buFont typeface="Calibri"/>
              <a:buNone/>
            </a:pPr>
            <a:endParaRPr lang="en-US">
              <a:ea typeface="Calibri"/>
              <a:cs typeface="Calibri"/>
            </a:endParaRPr>
          </a:p>
        </p:txBody>
      </p:sp>
      <p:sp>
        <p:nvSpPr>
          <p:cNvPr id="4" name="Slide Number Placeholder 3">
            <a:extLst>
              <a:ext uri="{FF2B5EF4-FFF2-40B4-BE49-F238E27FC236}">
                <a16:creationId xmlns:a16="http://schemas.microsoft.com/office/drawing/2014/main" id="{5EA601AA-E040-7393-52D0-9050BA28A1B9}"/>
              </a:ext>
            </a:extLst>
          </p:cNvPr>
          <p:cNvSpPr>
            <a:spLocks noGrp="1"/>
          </p:cNvSpPr>
          <p:nvPr>
            <p:ph type="sldNum" sz="quarter" idx="5"/>
          </p:nvPr>
        </p:nvSpPr>
        <p:spPr/>
        <p:txBody>
          <a:bodyPr/>
          <a:lstStyle/>
          <a:p>
            <a:fld id="{0D47883D-3910-46AC-BD81-B0098A436819}" type="slidenum">
              <a:rPr lang="en-US"/>
              <a:t>7</a:t>
            </a:fld>
            <a:endParaRPr lang="en-US"/>
          </a:p>
        </p:txBody>
      </p:sp>
    </p:spTree>
    <p:extLst>
      <p:ext uri="{BB962C8B-B14F-4D97-AF65-F5344CB8AC3E}">
        <p14:creationId xmlns:p14="http://schemas.microsoft.com/office/powerpoint/2010/main" val="21401860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BF46A1-AF42-A74E-1749-23B6764134A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962443D-D02E-2AEC-A1F1-72A3E0DBE9F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CD53250-8D2B-1237-0CEC-1EA7681FEE56}"/>
              </a:ext>
            </a:extLst>
          </p:cNvPr>
          <p:cNvSpPr>
            <a:spLocks noGrp="1"/>
          </p:cNvSpPr>
          <p:nvPr>
            <p:ph type="body" idx="1"/>
          </p:nvPr>
        </p:nvSpPr>
        <p:spPr/>
        <p:txBody>
          <a:bodyPr/>
          <a:lstStyle/>
          <a:p>
            <a:pPr marL="171450" indent="-171450">
              <a:buFont typeface="Calibri"/>
              <a:buChar char="-"/>
            </a:pPr>
            <a:endParaRPr lang="en-US">
              <a:ea typeface="Calibri"/>
              <a:cs typeface="Calibri"/>
            </a:endParaRPr>
          </a:p>
        </p:txBody>
      </p:sp>
      <p:sp>
        <p:nvSpPr>
          <p:cNvPr id="4" name="Slide Number Placeholder 3">
            <a:extLst>
              <a:ext uri="{FF2B5EF4-FFF2-40B4-BE49-F238E27FC236}">
                <a16:creationId xmlns:a16="http://schemas.microsoft.com/office/drawing/2014/main" id="{084EA531-BB99-94E1-EE98-1F622D9E59F4}"/>
              </a:ext>
            </a:extLst>
          </p:cNvPr>
          <p:cNvSpPr>
            <a:spLocks noGrp="1"/>
          </p:cNvSpPr>
          <p:nvPr>
            <p:ph type="sldNum" sz="quarter" idx="5"/>
          </p:nvPr>
        </p:nvSpPr>
        <p:spPr/>
        <p:txBody>
          <a:bodyPr/>
          <a:lstStyle/>
          <a:p>
            <a:fld id="{0D47883D-3910-46AC-BD81-B0098A436819}" type="slidenum">
              <a:rPr lang="en-US"/>
              <a:t>8</a:t>
            </a:fld>
            <a:endParaRPr lang="en-US"/>
          </a:p>
        </p:txBody>
      </p:sp>
    </p:spTree>
    <p:extLst>
      <p:ext uri="{BB962C8B-B14F-4D97-AF65-F5344CB8AC3E}">
        <p14:creationId xmlns:p14="http://schemas.microsoft.com/office/powerpoint/2010/main" val="25293533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5A7D68-4644-2935-88B5-1FA7AB756D8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8FB7D11-F918-A0AE-09A1-C1FF761605B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1429CC5-77A2-6BA5-5E4F-ED03A47C3799}"/>
              </a:ext>
            </a:extLst>
          </p:cNvPr>
          <p:cNvSpPr>
            <a:spLocks noGrp="1"/>
          </p:cNvSpPr>
          <p:nvPr>
            <p:ph type="body" idx="1"/>
          </p:nvPr>
        </p:nvSpPr>
        <p:spPr/>
        <p:txBody>
          <a:bodyPr/>
          <a:lstStyle/>
          <a:p>
            <a:pPr marL="171450" indent="-171450">
              <a:buFont typeface="Calibri"/>
              <a:buChar char="-"/>
            </a:pPr>
            <a:r>
              <a:rPr lang="en-US">
                <a:ea typeface="Calibri"/>
                <a:cs typeface="Calibri"/>
              </a:rPr>
              <a:t>Note that some, such as UTFA are not certified unions and instead operate under a </a:t>
            </a:r>
            <a:r>
              <a:rPr lang="en-US" err="1">
                <a:ea typeface="Calibri"/>
                <a:cs typeface="Calibri"/>
              </a:rPr>
              <a:t>MoA</a:t>
            </a:r>
          </a:p>
          <a:p>
            <a:pPr marL="171450" indent="-171450">
              <a:buFont typeface="Calibri"/>
              <a:buChar char="-"/>
            </a:pPr>
            <a:r>
              <a:rPr lang="en-US">
                <a:ea typeface="Calibri"/>
                <a:cs typeface="Calibri"/>
              </a:rPr>
              <a:t>The different bargaining units weren’t mentioned in detail in the original highs and lows chapter.</a:t>
            </a:r>
          </a:p>
        </p:txBody>
      </p:sp>
      <p:sp>
        <p:nvSpPr>
          <p:cNvPr id="4" name="Slide Number Placeholder 3">
            <a:extLst>
              <a:ext uri="{FF2B5EF4-FFF2-40B4-BE49-F238E27FC236}">
                <a16:creationId xmlns:a16="http://schemas.microsoft.com/office/drawing/2014/main" id="{5BC100B8-55F4-B082-2C4D-6AE323B0B7D7}"/>
              </a:ext>
            </a:extLst>
          </p:cNvPr>
          <p:cNvSpPr>
            <a:spLocks noGrp="1"/>
          </p:cNvSpPr>
          <p:nvPr>
            <p:ph type="sldNum" sz="quarter" idx="5"/>
          </p:nvPr>
        </p:nvSpPr>
        <p:spPr/>
        <p:txBody>
          <a:bodyPr/>
          <a:lstStyle/>
          <a:p>
            <a:fld id="{0D47883D-3910-46AC-BD81-B0098A436819}" type="slidenum">
              <a:rPr lang="en-US"/>
              <a:t>9</a:t>
            </a:fld>
            <a:endParaRPr lang="en-US"/>
          </a:p>
        </p:txBody>
      </p:sp>
    </p:spTree>
    <p:extLst>
      <p:ext uri="{BB962C8B-B14F-4D97-AF65-F5344CB8AC3E}">
        <p14:creationId xmlns:p14="http://schemas.microsoft.com/office/powerpoint/2010/main" val="29892816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985D9B-C5EF-C45D-BDAD-1AA5FCAD11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953812-928E-54D3-410A-14ADF501273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D28527E-3CE9-E622-714E-A37C328CDA59}"/>
              </a:ext>
            </a:extLst>
          </p:cNvPr>
          <p:cNvSpPr>
            <a:spLocks noGrp="1"/>
          </p:cNvSpPr>
          <p:nvPr>
            <p:ph type="body" idx="1"/>
          </p:nvPr>
        </p:nvSpPr>
        <p:spPr/>
        <p:txBody>
          <a:bodyPr/>
          <a:lstStyle/>
          <a:p>
            <a:pPr marL="0" indent="0">
              <a:buFont typeface="Calibri"/>
              <a:buNone/>
            </a:pPr>
            <a:r>
              <a:rPr lang="en-US">
                <a:ea typeface="Calibri"/>
                <a:cs typeface="Calibri"/>
              </a:rPr>
              <a:t>Both of these are new (Acadia’s CA is 2021 – 2025 and Brandon’s is 2023 – 2027)</a:t>
            </a:r>
          </a:p>
        </p:txBody>
      </p:sp>
      <p:sp>
        <p:nvSpPr>
          <p:cNvPr id="4" name="Slide Number Placeholder 3">
            <a:extLst>
              <a:ext uri="{FF2B5EF4-FFF2-40B4-BE49-F238E27FC236}">
                <a16:creationId xmlns:a16="http://schemas.microsoft.com/office/drawing/2014/main" id="{030D3493-389E-CD7B-B050-9A04053999F6}"/>
              </a:ext>
            </a:extLst>
          </p:cNvPr>
          <p:cNvSpPr>
            <a:spLocks noGrp="1"/>
          </p:cNvSpPr>
          <p:nvPr>
            <p:ph type="sldNum" sz="quarter" idx="5"/>
          </p:nvPr>
        </p:nvSpPr>
        <p:spPr/>
        <p:txBody>
          <a:bodyPr/>
          <a:lstStyle/>
          <a:p>
            <a:fld id="{0D47883D-3910-46AC-BD81-B0098A436819}" type="slidenum">
              <a:rPr lang="en-US"/>
              <a:t>10</a:t>
            </a:fld>
            <a:endParaRPr lang="en-US"/>
          </a:p>
        </p:txBody>
      </p:sp>
    </p:spTree>
    <p:extLst>
      <p:ext uri="{BB962C8B-B14F-4D97-AF65-F5344CB8AC3E}">
        <p14:creationId xmlns:p14="http://schemas.microsoft.com/office/powerpoint/2010/main" val="523795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C0875-0D86-CEFA-72A3-648E5792F1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734D5899-3AE1-92F3-541C-3569744AB0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D93D052C-BE2A-E3BB-042B-5BDA27DBAC9D}"/>
              </a:ext>
            </a:extLst>
          </p:cNvPr>
          <p:cNvSpPr>
            <a:spLocks noGrp="1"/>
          </p:cNvSpPr>
          <p:nvPr>
            <p:ph type="dt" sz="half" idx="10"/>
          </p:nvPr>
        </p:nvSpPr>
        <p:spPr/>
        <p:txBody>
          <a:bodyPr/>
          <a:lstStyle/>
          <a:p>
            <a:fld id="{07B99E6F-57E7-4E2A-89FD-B8E6E8747F01}" type="datetimeFigureOut">
              <a:rPr lang="en-CA" smtClean="0"/>
              <a:t>2025-04-24</a:t>
            </a:fld>
            <a:endParaRPr lang="en-CA"/>
          </a:p>
        </p:txBody>
      </p:sp>
      <p:sp>
        <p:nvSpPr>
          <p:cNvPr id="5" name="Footer Placeholder 4">
            <a:extLst>
              <a:ext uri="{FF2B5EF4-FFF2-40B4-BE49-F238E27FC236}">
                <a16:creationId xmlns:a16="http://schemas.microsoft.com/office/drawing/2014/main" id="{30C37841-0967-47FD-108D-30F1BAF217C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29D9C36-1DFC-7CB5-52B2-E3CD58C28219}"/>
              </a:ext>
            </a:extLst>
          </p:cNvPr>
          <p:cNvSpPr>
            <a:spLocks noGrp="1"/>
          </p:cNvSpPr>
          <p:nvPr>
            <p:ph type="sldNum" sz="quarter" idx="12"/>
          </p:nvPr>
        </p:nvSpPr>
        <p:spPr/>
        <p:txBody>
          <a:bodyPr/>
          <a:lstStyle/>
          <a:p>
            <a:fld id="{B74CA0BE-B1DA-42B2-8B8F-BA04F658DFB1}" type="slidenum">
              <a:rPr lang="en-CA" smtClean="0"/>
              <a:t>‹#›</a:t>
            </a:fld>
            <a:endParaRPr lang="en-CA"/>
          </a:p>
        </p:txBody>
      </p:sp>
    </p:spTree>
    <p:extLst>
      <p:ext uri="{BB962C8B-B14F-4D97-AF65-F5344CB8AC3E}">
        <p14:creationId xmlns:p14="http://schemas.microsoft.com/office/powerpoint/2010/main" val="2758032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0E672-4C0D-69FB-3B3C-776F69AED7F7}"/>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6B147E6-2A95-7378-2003-B87DC3ABDBC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6C2412C-CDFF-D99E-69C9-876FCE125422}"/>
              </a:ext>
            </a:extLst>
          </p:cNvPr>
          <p:cNvSpPr>
            <a:spLocks noGrp="1"/>
          </p:cNvSpPr>
          <p:nvPr>
            <p:ph type="dt" sz="half" idx="10"/>
          </p:nvPr>
        </p:nvSpPr>
        <p:spPr/>
        <p:txBody>
          <a:bodyPr/>
          <a:lstStyle/>
          <a:p>
            <a:fld id="{07B99E6F-57E7-4E2A-89FD-B8E6E8747F01}" type="datetimeFigureOut">
              <a:rPr lang="en-CA" smtClean="0"/>
              <a:t>2025-04-24</a:t>
            </a:fld>
            <a:endParaRPr lang="en-CA"/>
          </a:p>
        </p:txBody>
      </p:sp>
      <p:sp>
        <p:nvSpPr>
          <p:cNvPr id="5" name="Footer Placeholder 4">
            <a:extLst>
              <a:ext uri="{FF2B5EF4-FFF2-40B4-BE49-F238E27FC236}">
                <a16:creationId xmlns:a16="http://schemas.microsoft.com/office/drawing/2014/main" id="{D45D9C2B-7D69-45BE-10F1-408489B9A71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1EB8A22-9933-752D-9851-155F5FFFAAAE}"/>
              </a:ext>
            </a:extLst>
          </p:cNvPr>
          <p:cNvSpPr>
            <a:spLocks noGrp="1"/>
          </p:cNvSpPr>
          <p:nvPr>
            <p:ph type="sldNum" sz="quarter" idx="12"/>
          </p:nvPr>
        </p:nvSpPr>
        <p:spPr/>
        <p:txBody>
          <a:bodyPr/>
          <a:lstStyle/>
          <a:p>
            <a:fld id="{B74CA0BE-B1DA-42B2-8B8F-BA04F658DFB1}" type="slidenum">
              <a:rPr lang="en-CA" smtClean="0"/>
              <a:t>‹#›</a:t>
            </a:fld>
            <a:endParaRPr lang="en-CA"/>
          </a:p>
        </p:txBody>
      </p:sp>
    </p:spTree>
    <p:extLst>
      <p:ext uri="{BB962C8B-B14F-4D97-AF65-F5344CB8AC3E}">
        <p14:creationId xmlns:p14="http://schemas.microsoft.com/office/powerpoint/2010/main" val="2286803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84185FD-C983-B3A1-32E1-5FC7074B493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B103004D-3B6B-3FA7-47E9-0C51FF4AE8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C17A361-BED4-2954-8B83-11B6CDCEE51A}"/>
              </a:ext>
            </a:extLst>
          </p:cNvPr>
          <p:cNvSpPr>
            <a:spLocks noGrp="1"/>
          </p:cNvSpPr>
          <p:nvPr>
            <p:ph type="dt" sz="half" idx="10"/>
          </p:nvPr>
        </p:nvSpPr>
        <p:spPr/>
        <p:txBody>
          <a:bodyPr/>
          <a:lstStyle/>
          <a:p>
            <a:fld id="{07B99E6F-57E7-4E2A-89FD-B8E6E8747F01}" type="datetimeFigureOut">
              <a:rPr lang="en-CA" smtClean="0"/>
              <a:t>2025-04-24</a:t>
            </a:fld>
            <a:endParaRPr lang="en-CA"/>
          </a:p>
        </p:txBody>
      </p:sp>
      <p:sp>
        <p:nvSpPr>
          <p:cNvPr id="5" name="Footer Placeholder 4">
            <a:extLst>
              <a:ext uri="{FF2B5EF4-FFF2-40B4-BE49-F238E27FC236}">
                <a16:creationId xmlns:a16="http://schemas.microsoft.com/office/drawing/2014/main" id="{B8C8FBC6-E9E0-6C7B-E32E-48D5A2F947F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B0A1BB1-B0E8-A1C3-7535-74A288517CF9}"/>
              </a:ext>
            </a:extLst>
          </p:cNvPr>
          <p:cNvSpPr>
            <a:spLocks noGrp="1"/>
          </p:cNvSpPr>
          <p:nvPr>
            <p:ph type="sldNum" sz="quarter" idx="12"/>
          </p:nvPr>
        </p:nvSpPr>
        <p:spPr/>
        <p:txBody>
          <a:bodyPr/>
          <a:lstStyle/>
          <a:p>
            <a:fld id="{B74CA0BE-B1DA-42B2-8B8F-BA04F658DFB1}" type="slidenum">
              <a:rPr lang="en-CA" smtClean="0"/>
              <a:t>‹#›</a:t>
            </a:fld>
            <a:endParaRPr lang="en-CA"/>
          </a:p>
        </p:txBody>
      </p:sp>
    </p:spTree>
    <p:extLst>
      <p:ext uri="{BB962C8B-B14F-4D97-AF65-F5344CB8AC3E}">
        <p14:creationId xmlns:p14="http://schemas.microsoft.com/office/powerpoint/2010/main" val="2518937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65A6B-14CE-5FB4-6356-08A9EAF1C2C9}"/>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9D5C3900-CDC5-A92A-50E9-9E2F2F6C98C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1343DE0-CB59-646E-8F0D-2A03858A803E}"/>
              </a:ext>
            </a:extLst>
          </p:cNvPr>
          <p:cNvSpPr>
            <a:spLocks noGrp="1"/>
          </p:cNvSpPr>
          <p:nvPr>
            <p:ph type="dt" sz="half" idx="10"/>
          </p:nvPr>
        </p:nvSpPr>
        <p:spPr/>
        <p:txBody>
          <a:bodyPr/>
          <a:lstStyle/>
          <a:p>
            <a:fld id="{07B99E6F-57E7-4E2A-89FD-B8E6E8747F01}" type="datetimeFigureOut">
              <a:rPr lang="en-CA" smtClean="0"/>
              <a:t>2025-04-24</a:t>
            </a:fld>
            <a:endParaRPr lang="en-CA"/>
          </a:p>
        </p:txBody>
      </p:sp>
      <p:sp>
        <p:nvSpPr>
          <p:cNvPr id="5" name="Footer Placeholder 4">
            <a:extLst>
              <a:ext uri="{FF2B5EF4-FFF2-40B4-BE49-F238E27FC236}">
                <a16:creationId xmlns:a16="http://schemas.microsoft.com/office/drawing/2014/main" id="{9B4E3C10-F9CB-1A7C-69BC-8798EED390C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CDDD4D5-AD6D-47CC-6C42-AF82D30A050E}"/>
              </a:ext>
            </a:extLst>
          </p:cNvPr>
          <p:cNvSpPr>
            <a:spLocks noGrp="1"/>
          </p:cNvSpPr>
          <p:nvPr>
            <p:ph type="sldNum" sz="quarter" idx="12"/>
          </p:nvPr>
        </p:nvSpPr>
        <p:spPr/>
        <p:txBody>
          <a:bodyPr/>
          <a:lstStyle/>
          <a:p>
            <a:fld id="{B74CA0BE-B1DA-42B2-8B8F-BA04F658DFB1}" type="slidenum">
              <a:rPr lang="en-CA" smtClean="0"/>
              <a:t>‹#›</a:t>
            </a:fld>
            <a:endParaRPr lang="en-CA"/>
          </a:p>
        </p:txBody>
      </p:sp>
    </p:spTree>
    <p:extLst>
      <p:ext uri="{BB962C8B-B14F-4D97-AF65-F5344CB8AC3E}">
        <p14:creationId xmlns:p14="http://schemas.microsoft.com/office/powerpoint/2010/main" val="2262532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B75B8-C302-BA2D-2C44-8F27571E687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1D6BDEBD-0DB1-8915-3DCE-4329C864EC0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76AE7FA-BB22-0869-297A-CC327CCF5C66}"/>
              </a:ext>
            </a:extLst>
          </p:cNvPr>
          <p:cNvSpPr>
            <a:spLocks noGrp="1"/>
          </p:cNvSpPr>
          <p:nvPr>
            <p:ph type="dt" sz="half" idx="10"/>
          </p:nvPr>
        </p:nvSpPr>
        <p:spPr/>
        <p:txBody>
          <a:bodyPr/>
          <a:lstStyle/>
          <a:p>
            <a:fld id="{07B99E6F-57E7-4E2A-89FD-B8E6E8747F01}" type="datetimeFigureOut">
              <a:rPr lang="en-CA" smtClean="0"/>
              <a:t>2025-04-24</a:t>
            </a:fld>
            <a:endParaRPr lang="en-CA"/>
          </a:p>
        </p:txBody>
      </p:sp>
      <p:sp>
        <p:nvSpPr>
          <p:cNvPr id="5" name="Footer Placeholder 4">
            <a:extLst>
              <a:ext uri="{FF2B5EF4-FFF2-40B4-BE49-F238E27FC236}">
                <a16:creationId xmlns:a16="http://schemas.microsoft.com/office/drawing/2014/main" id="{F14875AC-60F1-7486-42D0-FCBEF4FCE2C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0D736B5-90AB-C608-60AD-5C982861182B}"/>
              </a:ext>
            </a:extLst>
          </p:cNvPr>
          <p:cNvSpPr>
            <a:spLocks noGrp="1"/>
          </p:cNvSpPr>
          <p:nvPr>
            <p:ph type="sldNum" sz="quarter" idx="12"/>
          </p:nvPr>
        </p:nvSpPr>
        <p:spPr/>
        <p:txBody>
          <a:bodyPr/>
          <a:lstStyle/>
          <a:p>
            <a:fld id="{B74CA0BE-B1DA-42B2-8B8F-BA04F658DFB1}" type="slidenum">
              <a:rPr lang="en-CA" smtClean="0"/>
              <a:t>‹#›</a:t>
            </a:fld>
            <a:endParaRPr lang="en-CA"/>
          </a:p>
        </p:txBody>
      </p:sp>
    </p:spTree>
    <p:extLst>
      <p:ext uri="{BB962C8B-B14F-4D97-AF65-F5344CB8AC3E}">
        <p14:creationId xmlns:p14="http://schemas.microsoft.com/office/powerpoint/2010/main" val="61669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206CE-7D10-FCFD-ECDB-BEE14837CADE}"/>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13AE4B6F-2C36-F40E-0DC0-3D7EF7F3940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03D27C0C-BC9E-D28C-C2D1-B9FAD91D3F8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6E23AD0B-5921-198B-138C-0AD0B0721A40}"/>
              </a:ext>
            </a:extLst>
          </p:cNvPr>
          <p:cNvSpPr>
            <a:spLocks noGrp="1"/>
          </p:cNvSpPr>
          <p:nvPr>
            <p:ph type="dt" sz="half" idx="10"/>
          </p:nvPr>
        </p:nvSpPr>
        <p:spPr/>
        <p:txBody>
          <a:bodyPr/>
          <a:lstStyle/>
          <a:p>
            <a:fld id="{07B99E6F-57E7-4E2A-89FD-B8E6E8747F01}" type="datetimeFigureOut">
              <a:rPr lang="en-CA" smtClean="0"/>
              <a:t>2025-04-24</a:t>
            </a:fld>
            <a:endParaRPr lang="en-CA"/>
          </a:p>
        </p:txBody>
      </p:sp>
      <p:sp>
        <p:nvSpPr>
          <p:cNvPr id="6" name="Footer Placeholder 5">
            <a:extLst>
              <a:ext uri="{FF2B5EF4-FFF2-40B4-BE49-F238E27FC236}">
                <a16:creationId xmlns:a16="http://schemas.microsoft.com/office/drawing/2014/main" id="{A02C39D0-0795-A292-C7CE-084AB4E7807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38B889F8-89CA-EBF8-A855-E2E190DA789E}"/>
              </a:ext>
            </a:extLst>
          </p:cNvPr>
          <p:cNvSpPr>
            <a:spLocks noGrp="1"/>
          </p:cNvSpPr>
          <p:nvPr>
            <p:ph type="sldNum" sz="quarter" idx="12"/>
          </p:nvPr>
        </p:nvSpPr>
        <p:spPr/>
        <p:txBody>
          <a:bodyPr/>
          <a:lstStyle/>
          <a:p>
            <a:fld id="{B74CA0BE-B1DA-42B2-8B8F-BA04F658DFB1}" type="slidenum">
              <a:rPr lang="en-CA" smtClean="0"/>
              <a:t>‹#›</a:t>
            </a:fld>
            <a:endParaRPr lang="en-CA"/>
          </a:p>
        </p:txBody>
      </p:sp>
    </p:spTree>
    <p:extLst>
      <p:ext uri="{BB962C8B-B14F-4D97-AF65-F5344CB8AC3E}">
        <p14:creationId xmlns:p14="http://schemas.microsoft.com/office/powerpoint/2010/main" val="591315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83D16-5E5E-6B20-99AC-8A43C1BA6701}"/>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96336A8F-AAA9-FEC5-3324-EC24E76C29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5B4C363-9A99-9C75-790A-17C4F24164A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EE2DC6C1-90F5-2DE7-9449-7309D029C0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78C4F2C-4BD2-DDB2-B89B-118508B5467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7C938C77-3698-F528-5705-088321A97FD3}"/>
              </a:ext>
            </a:extLst>
          </p:cNvPr>
          <p:cNvSpPr>
            <a:spLocks noGrp="1"/>
          </p:cNvSpPr>
          <p:nvPr>
            <p:ph type="dt" sz="half" idx="10"/>
          </p:nvPr>
        </p:nvSpPr>
        <p:spPr/>
        <p:txBody>
          <a:bodyPr/>
          <a:lstStyle/>
          <a:p>
            <a:fld id="{07B99E6F-57E7-4E2A-89FD-B8E6E8747F01}" type="datetimeFigureOut">
              <a:rPr lang="en-CA" smtClean="0"/>
              <a:t>2025-04-24</a:t>
            </a:fld>
            <a:endParaRPr lang="en-CA"/>
          </a:p>
        </p:txBody>
      </p:sp>
      <p:sp>
        <p:nvSpPr>
          <p:cNvPr id="8" name="Footer Placeholder 7">
            <a:extLst>
              <a:ext uri="{FF2B5EF4-FFF2-40B4-BE49-F238E27FC236}">
                <a16:creationId xmlns:a16="http://schemas.microsoft.com/office/drawing/2014/main" id="{450651E5-879E-C8FD-3AE5-B260F0DE8282}"/>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8581D7A4-1FC7-67F3-9152-34A74D8600D8}"/>
              </a:ext>
            </a:extLst>
          </p:cNvPr>
          <p:cNvSpPr>
            <a:spLocks noGrp="1"/>
          </p:cNvSpPr>
          <p:nvPr>
            <p:ph type="sldNum" sz="quarter" idx="12"/>
          </p:nvPr>
        </p:nvSpPr>
        <p:spPr/>
        <p:txBody>
          <a:bodyPr/>
          <a:lstStyle/>
          <a:p>
            <a:fld id="{B74CA0BE-B1DA-42B2-8B8F-BA04F658DFB1}" type="slidenum">
              <a:rPr lang="en-CA" smtClean="0"/>
              <a:t>‹#›</a:t>
            </a:fld>
            <a:endParaRPr lang="en-CA"/>
          </a:p>
        </p:txBody>
      </p:sp>
    </p:spTree>
    <p:extLst>
      <p:ext uri="{BB962C8B-B14F-4D97-AF65-F5344CB8AC3E}">
        <p14:creationId xmlns:p14="http://schemas.microsoft.com/office/powerpoint/2010/main" val="2922521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6CB91-80A0-28FF-1388-A26D56CC7A8F}"/>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5380DC0C-56F7-19A0-8870-45358CD11748}"/>
              </a:ext>
            </a:extLst>
          </p:cNvPr>
          <p:cNvSpPr>
            <a:spLocks noGrp="1"/>
          </p:cNvSpPr>
          <p:nvPr>
            <p:ph type="dt" sz="half" idx="10"/>
          </p:nvPr>
        </p:nvSpPr>
        <p:spPr/>
        <p:txBody>
          <a:bodyPr/>
          <a:lstStyle/>
          <a:p>
            <a:fld id="{07B99E6F-57E7-4E2A-89FD-B8E6E8747F01}" type="datetimeFigureOut">
              <a:rPr lang="en-CA" smtClean="0"/>
              <a:t>2025-04-24</a:t>
            </a:fld>
            <a:endParaRPr lang="en-CA"/>
          </a:p>
        </p:txBody>
      </p:sp>
      <p:sp>
        <p:nvSpPr>
          <p:cNvPr id="4" name="Footer Placeholder 3">
            <a:extLst>
              <a:ext uri="{FF2B5EF4-FFF2-40B4-BE49-F238E27FC236}">
                <a16:creationId xmlns:a16="http://schemas.microsoft.com/office/drawing/2014/main" id="{DA927A8D-F664-9322-6768-D9DF5A550016}"/>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A9E855AD-969B-1931-055C-CDACD03E9E11}"/>
              </a:ext>
            </a:extLst>
          </p:cNvPr>
          <p:cNvSpPr>
            <a:spLocks noGrp="1"/>
          </p:cNvSpPr>
          <p:nvPr>
            <p:ph type="sldNum" sz="quarter" idx="12"/>
          </p:nvPr>
        </p:nvSpPr>
        <p:spPr/>
        <p:txBody>
          <a:bodyPr/>
          <a:lstStyle/>
          <a:p>
            <a:fld id="{B74CA0BE-B1DA-42B2-8B8F-BA04F658DFB1}" type="slidenum">
              <a:rPr lang="en-CA" smtClean="0"/>
              <a:t>‹#›</a:t>
            </a:fld>
            <a:endParaRPr lang="en-CA"/>
          </a:p>
        </p:txBody>
      </p:sp>
    </p:spTree>
    <p:extLst>
      <p:ext uri="{BB962C8B-B14F-4D97-AF65-F5344CB8AC3E}">
        <p14:creationId xmlns:p14="http://schemas.microsoft.com/office/powerpoint/2010/main" val="1382365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1095B5-5A8D-2725-93B9-508C8596202B}"/>
              </a:ext>
            </a:extLst>
          </p:cNvPr>
          <p:cNvSpPr>
            <a:spLocks noGrp="1"/>
          </p:cNvSpPr>
          <p:nvPr>
            <p:ph type="dt" sz="half" idx="10"/>
          </p:nvPr>
        </p:nvSpPr>
        <p:spPr/>
        <p:txBody>
          <a:bodyPr/>
          <a:lstStyle/>
          <a:p>
            <a:fld id="{07B99E6F-57E7-4E2A-89FD-B8E6E8747F01}" type="datetimeFigureOut">
              <a:rPr lang="en-CA" smtClean="0"/>
              <a:t>2025-04-24</a:t>
            </a:fld>
            <a:endParaRPr lang="en-CA"/>
          </a:p>
        </p:txBody>
      </p:sp>
      <p:sp>
        <p:nvSpPr>
          <p:cNvPr id="3" name="Footer Placeholder 2">
            <a:extLst>
              <a:ext uri="{FF2B5EF4-FFF2-40B4-BE49-F238E27FC236}">
                <a16:creationId xmlns:a16="http://schemas.microsoft.com/office/drawing/2014/main" id="{39B2E8F8-ABDD-3047-EEBB-CA854CA3DD42}"/>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50B3F636-B907-B416-2CB9-ADEB3A712363}"/>
              </a:ext>
            </a:extLst>
          </p:cNvPr>
          <p:cNvSpPr>
            <a:spLocks noGrp="1"/>
          </p:cNvSpPr>
          <p:nvPr>
            <p:ph type="sldNum" sz="quarter" idx="12"/>
          </p:nvPr>
        </p:nvSpPr>
        <p:spPr/>
        <p:txBody>
          <a:bodyPr/>
          <a:lstStyle/>
          <a:p>
            <a:fld id="{B74CA0BE-B1DA-42B2-8B8F-BA04F658DFB1}" type="slidenum">
              <a:rPr lang="en-CA" smtClean="0"/>
              <a:t>‹#›</a:t>
            </a:fld>
            <a:endParaRPr lang="en-CA"/>
          </a:p>
        </p:txBody>
      </p:sp>
    </p:spTree>
    <p:extLst>
      <p:ext uri="{BB962C8B-B14F-4D97-AF65-F5344CB8AC3E}">
        <p14:creationId xmlns:p14="http://schemas.microsoft.com/office/powerpoint/2010/main" val="3754387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0B7E0-13F1-038D-9183-674C7AA54E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2DC6C502-E4B5-A3B2-A876-2609E16F9D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910BE022-F6ED-1E90-622A-FE40FB2108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8A5DAD-610D-2D19-5D23-252AC3D91BDC}"/>
              </a:ext>
            </a:extLst>
          </p:cNvPr>
          <p:cNvSpPr>
            <a:spLocks noGrp="1"/>
          </p:cNvSpPr>
          <p:nvPr>
            <p:ph type="dt" sz="half" idx="10"/>
          </p:nvPr>
        </p:nvSpPr>
        <p:spPr/>
        <p:txBody>
          <a:bodyPr/>
          <a:lstStyle/>
          <a:p>
            <a:fld id="{07B99E6F-57E7-4E2A-89FD-B8E6E8747F01}" type="datetimeFigureOut">
              <a:rPr lang="en-CA" smtClean="0"/>
              <a:t>2025-04-24</a:t>
            </a:fld>
            <a:endParaRPr lang="en-CA"/>
          </a:p>
        </p:txBody>
      </p:sp>
      <p:sp>
        <p:nvSpPr>
          <p:cNvPr id="6" name="Footer Placeholder 5">
            <a:extLst>
              <a:ext uri="{FF2B5EF4-FFF2-40B4-BE49-F238E27FC236}">
                <a16:creationId xmlns:a16="http://schemas.microsoft.com/office/drawing/2014/main" id="{3641BDC9-A2AB-8D25-C134-FD9724F8FDF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6FBA007-7F64-3CE3-4BF0-073699DF54FF}"/>
              </a:ext>
            </a:extLst>
          </p:cNvPr>
          <p:cNvSpPr>
            <a:spLocks noGrp="1"/>
          </p:cNvSpPr>
          <p:nvPr>
            <p:ph type="sldNum" sz="quarter" idx="12"/>
          </p:nvPr>
        </p:nvSpPr>
        <p:spPr/>
        <p:txBody>
          <a:bodyPr/>
          <a:lstStyle/>
          <a:p>
            <a:fld id="{B74CA0BE-B1DA-42B2-8B8F-BA04F658DFB1}" type="slidenum">
              <a:rPr lang="en-CA" smtClean="0"/>
              <a:t>‹#›</a:t>
            </a:fld>
            <a:endParaRPr lang="en-CA"/>
          </a:p>
        </p:txBody>
      </p:sp>
    </p:spTree>
    <p:extLst>
      <p:ext uri="{BB962C8B-B14F-4D97-AF65-F5344CB8AC3E}">
        <p14:creationId xmlns:p14="http://schemas.microsoft.com/office/powerpoint/2010/main" val="2820385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6A5CD-7937-926C-89E3-070B7F4EAC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7B9BF815-00F7-51D7-F0BA-4165BEC80F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864121D8-BACD-0AE7-FC21-04299DAFD6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BCCB42-18E3-810D-A722-B4789B83C9C8}"/>
              </a:ext>
            </a:extLst>
          </p:cNvPr>
          <p:cNvSpPr>
            <a:spLocks noGrp="1"/>
          </p:cNvSpPr>
          <p:nvPr>
            <p:ph type="dt" sz="half" idx="10"/>
          </p:nvPr>
        </p:nvSpPr>
        <p:spPr/>
        <p:txBody>
          <a:bodyPr/>
          <a:lstStyle/>
          <a:p>
            <a:fld id="{07B99E6F-57E7-4E2A-89FD-B8E6E8747F01}" type="datetimeFigureOut">
              <a:rPr lang="en-CA" smtClean="0"/>
              <a:t>2025-04-24</a:t>
            </a:fld>
            <a:endParaRPr lang="en-CA"/>
          </a:p>
        </p:txBody>
      </p:sp>
      <p:sp>
        <p:nvSpPr>
          <p:cNvPr id="6" name="Footer Placeholder 5">
            <a:extLst>
              <a:ext uri="{FF2B5EF4-FFF2-40B4-BE49-F238E27FC236}">
                <a16:creationId xmlns:a16="http://schemas.microsoft.com/office/drawing/2014/main" id="{B7EB859D-94F5-1EE1-FDEA-1C8357C7F58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D1BC2FA-E3E1-0C06-D943-9CB583CEE780}"/>
              </a:ext>
            </a:extLst>
          </p:cNvPr>
          <p:cNvSpPr>
            <a:spLocks noGrp="1"/>
          </p:cNvSpPr>
          <p:nvPr>
            <p:ph type="sldNum" sz="quarter" idx="12"/>
          </p:nvPr>
        </p:nvSpPr>
        <p:spPr/>
        <p:txBody>
          <a:bodyPr/>
          <a:lstStyle/>
          <a:p>
            <a:fld id="{B74CA0BE-B1DA-42B2-8B8F-BA04F658DFB1}" type="slidenum">
              <a:rPr lang="en-CA" smtClean="0"/>
              <a:t>‹#›</a:t>
            </a:fld>
            <a:endParaRPr lang="en-CA"/>
          </a:p>
        </p:txBody>
      </p:sp>
    </p:spTree>
    <p:extLst>
      <p:ext uri="{BB962C8B-B14F-4D97-AF65-F5344CB8AC3E}">
        <p14:creationId xmlns:p14="http://schemas.microsoft.com/office/powerpoint/2010/main" val="134878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DC5A"/>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7B02BE0-5917-01DA-8805-C9E5E4E863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E86331BC-9034-DEC6-CBB9-662E733552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405BADB-F570-DC2F-2293-AF8456BF2E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7B99E6F-57E7-4E2A-89FD-B8E6E8747F01}" type="datetimeFigureOut">
              <a:rPr lang="en-CA" smtClean="0"/>
              <a:t>2025-04-24</a:t>
            </a:fld>
            <a:endParaRPr lang="en-CA"/>
          </a:p>
        </p:txBody>
      </p:sp>
      <p:sp>
        <p:nvSpPr>
          <p:cNvPr id="5" name="Footer Placeholder 4">
            <a:extLst>
              <a:ext uri="{FF2B5EF4-FFF2-40B4-BE49-F238E27FC236}">
                <a16:creationId xmlns:a16="http://schemas.microsoft.com/office/drawing/2014/main" id="{77C2788D-89FA-9B0E-73A0-E2FFCE90CCD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7F36003D-54F2-6A60-5556-F3A6A8D5FB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74CA0BE-B1DA-42B2-8B8F-BA04F658DFB1}" type="slidenum">
              <a:rPr lang="en-CA" smtClean="0"/>
              <a:t>‹#›</a:t>
            </a:fld>
            <a:endParaRPr lang="en-CA"/>
          </a:p>
        </p:txBody>
      </p:sp>
    </p:spTree>
    <p:extLst>
      <p:ext uri="{BB962C8B-B14F-4D97-AF65-F5344CB8AC3E}">
        <p14:creationId xmlns:p14="http://schemas.microsoft.com/office/powerpoint/2010/main" val="36862271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18/10/relationships/comments" Target="../comments/modernComment_110_6292943A.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jpederse@uoguelph.ca" TargetMode="External"/><Relationship Id="rId2" Type="http://schemas.openxmlformats.org/officeDocument/2006/relationships/hyperlink" Target="mailto:ruby.lindsay@usask.ca"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7ECEC-EE29-F32E-4C48-738947E92F1A}"/>
              </a:ext>
            </a:extLst>
          </p:cNvPr>
          <p:cNvSpPr>
            <a:spLocks noGrp="1"/>
          </p:cNvSpPr>
          <p:nvPr>
            <p:ph type="ctrTitle"/>
          </p:nvPr>
        </p:nvSpPr>
        <p:spPr/>
        <p:txBody>
          <a:bodyPr>
            <a:normAutofit fontScale="90000"/>
          </a:bodyPr>
          <a:lstStyle/>
          <a:p>
            <a:r>
              <a:rPr lang="en-US"/>
              <a:t>From Highs and Lows to New Insights: Academic Librarians in Collective Agreements</a:t>
            </a:r>
            <a:endParaRPr lang="en-CA"/>
          </a:p>
        </p:txBody>
      </p:sp>
      <p:sp>
        <p:nvSpPr>
          <p:cNvPr id="3" name="Subtitle 2">
            <a:extLst>
              <a:ext uri="{FF2B5EF4-FFF2-40B4-BE49-F238E27FC236}">
                <a16:creationId xmlns:a16="http://schemas.microsoft.com/office/drawing/2014/main" id="{5186DFE9-BCC8-1E1E-DD63-90F8540A03E6}"/>
              </a:ext>
            </a:extLst>
          </p:cNvPr>
          <p:cNvSpPr>
            <a:spLocks noGrp="1"/>
          </p:cNvSpPr>
          <p:nvPr>
            <p:ph type="subTitle" idx="1"/>
          </p:nvPr>
        </p:nvSpPr>
        <p:spPr>
          <a:xfrm>
            <a:off x="1524000" y="4389120"/>
            <a:ext cx="9144000" cy="868680"/>
          </a:xfrm>
        </p:spPr>
        <p:txBody>
          <a:bodyPr>
            <a:normAutofit/>
          </a:bodyPr>
          <a:lstStyle/>
          <a:p>
            <a:r>
              <a:rPr lang="en-US" sz="2000"/>
              <a:t>Ruby Lindsay, Health Sciences Librarian, University of Saskatchewan </a:t>
            </a:r>
          </a:p>
          <a:p>
            <a:r>
              <a:rPr lang="en-US" sz="2000"/>
              <a:t>Jordan Pedersen, Research &amp; Scholarship Librarian, University of Guelph </a:t>
            </a:r>
            <a:endParaRPr lang="en-CA" sz="2000"/>
          </a:p>
        </p:txBody>
      </p:sp>
      <p:sp>
        <p:nvSpPr>
          <p:cNvPr id="8" name="Rectangle 7">
            <a:extLst>
              <a:ext uri="{FF2B5EF4-FFF2-40B4-BE49-F238E27FC236}">
                <a16:creationId xmlns:a16="http://schemas.microsoft.com/office/drawing/2014/main" id="{B72AD597-1A44-88DF-BC1C-BD6CA73DB010}"/>
              </a:ext>
              <a:ext uri="{C183D7F6-B498-43B3-948B-1728B52AA6E4}">
                <adec:decorative xmlns:adec="http://schemas.microsoft.com/office/drawing/2017/decorative" val="1"/>
              </a:ext>
            </a:extLst>
          </p:cNvPr>
          <p:cNvSpPr/>
          <p:nvPr/>
        </p:nvSpPr>
        <p:spPr>
          <a:xfrm>
            <a:off x="-4233" y="397932"/>
            <a:ext cx="12194114" cy="213783"/>
          </a:xfrm>
          <a:prstGeom prst="rect">
            <a:avLst/>
          </a:prstGeom>
          <a:solidFill>
            <a:srgbClr val="50B482"/>
          </a:solidFill>
          <a:ln>
            <a:solidFill>
              <a:srgbClr val="44B28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EDC9B5C-B2C7-3EEA-07A9-91A07D182811}"/>
              </a:ext>
              <a:ext uri="{C183D7F6-B498-43B3-948B-1728B52AA6E4}">
                <adec:decorative xmlns:adec="http://schemas.microsoft.com/office/drawing/2017/decorative" val="1"/>
              </a:ext>
            </a:extLst>
          </p:cNvPr>
          <p:cNvSpPr/>
          <p:nvPr/>
        </p:nvSpPr>
        <p:spPr>
          <a:xfrm rot="5400000">
            <a:off x="-5549901" y="1911348"/>
            <a:ext cx="12194114" cy="213783"/>
          </a:xfrm>
          <a:prstGeom prst="rect">
            <a:avLst/>
          </a:prstGeom>
          <a:solidFill>
            <a:srgbClr val="BB3039"/>
          </a:solidFill>
          <a:ln>
            <a:solidFill>
              <a:srgbClr val="BB303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16284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9C5EB8-F721-3D9E-8C8D-AF10F662D9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E65263-9DAD-AFFB-A51F-EEE4459DD2F8}"/>
              </a:ext>
            </a:extLst>
          </p:cNvPr>
          <p:cNvSpPr>
            <a:spLocks noGrp="1"/>
          </p:cNvSpPr>
          <p:nvPr>
            <p:ph type="title"/>
          </p:nvPr>
        </p:nvSpPr>
        <p:spPr/>
        <p:txBody>
          <a:bodyPr/>
          <a:lstStyle/>
          <a:p>
            <a:r>
              <a:rPr lang="en-US" b="1"/>
              <a:t>Cool New Things - Workload</a:t>
            </a:r>
            <a:endParaRPr lang="en-CA" b="1"/>
          </a:p>
        </p:txBody>
      </p:sp>
      <p:sp>
        <p:nvSpPr>
          <p:cNvPr id="3" name="Content Placeholder 2">
            <a:extLst>
              <a:ext uri="{FF2B5EF4-FFF2-40B4-BE49-F238E27FC236}">
                <a16:creationId xmlns:a16="http://schemas.microsoft.com/office/drawing/2014/main" id="{C2B3DDB7-4C4D-949F-1FAF-914588115C52}"/>
              </a:ext>
            </a:extLst>
          </p:cNvPr>
          <p:cNvSpPr>
            <a:spLocks noGrp="1"/>
          </p:cNvSpPr>
          <p:nvPr>
            <p:ph idx="1"/>
          </p:nvPr>
        </p:nvSpPr>
        <p:spPr>
          <a:xfrm>
            <a:off x="838200" y="1562388"/>
            <a:ext cx="10515600" cy="4351338"/>
          </a:xfrm>
        </p:spPr>
        <p:txBody>
          <a:bodyPr vert="horz" lIns="91440" tIns="45720" rIns="91440" bIns="45720" rtlCol="0" anchor="t">
            <a:normAutofit/>
          </a:bodyPr>
          <a:lstStyle/>
          <a:p>
            <a:r>
              <a:rPr lang="en-US" sz="2000" b="0" i="0" u="none" strike="noStrike" baseline="0" dirty="0">
                <a:solidFill>
                  <a:srgbClr val="000000"/>
                </a:solidFill>
              </a:rPr>
              <a:t>"When Librarian(s)/Archivist(s) are on leave and not replaced, other members of the Sector may assume responsibility for the supervision and delivery of the services affected by the absence of the Librarian(s)/Archivist(s) with the agreement of the member, the Head, and the Dean of Libraries and Archives. Librarian(s)/Archivist(s) who assume this responsibility above their workload according to Article 17.40 (b) and 55.50 (g) shall be remunerated for their services on a pro rata basis in accordance with the basic per-course stipend. The pro rata remuneration shall be agreed upon, in advance, by the member, the Head, and the Dean.“</a:t>
            </a:r>
            <a:r>
              <a:rPr lang="en-CA" sz="2000" dirty="0">
                <a:solidFill>
                  <a:srgbClr val="000000"/>
                </a:solidFill>
              </a:rPr>
              <a:t> (Acadia)</a:t>
            </a:r>
          </a:p>
          <a:p>
            <a:r>
              <a:rPr lang="en-US" sz="2000" b="0" i="0" u="none" strike="noStrike" baseline="0" dirty="0"/>
              <a:t>Members have the right to maintain a healthy and appropriate work-life balance. The Employer shall recognize and respect Members’ boundaries in their efforts to achieve this balance insofar as those boundaries have been communicated.</a:t>
            </a:r>
            <a:r>
              <a:rPr lang="en-CA" sz="2000" dirty="0"/>
              <a:t> (Brandon)</a:t>
            </a:r>
          </a:p>
          <a:p>
            <a:endParaRPr lang="en-US" sz="2000" b="0" i="0" u="none" strike="noStrike" baseline="0" dirty="0"/>
          </a:p>
        </p:txBody>
      </p:sp>
      <p:sp>
        <p:nvSpPr>
          <p:cNvPr id="6" name="Rectangle 5">
            <a:extLst>
              <a:ext uri="{FF2B5EF4-FFF2-40B4-BE49-F238E27FC236}">
                <a16:creationId xmlns:a16="http://schemas.microsoft.com/office/drawing/2014/main" id="{2305C317-1CBA-5A2A-3A9E-DE61C455C11A}"/>
              </a:ext>
              <a:ext uri="{C183D7F6-B498-43B3-948B-1728B52AA6E4}">
                <adec:decorative xmlns:adec="http://schemas.microsoft.com/office/drawing/2017/decorative" val="1"/>
              </a:ext>
            </a:extLst>
          </p:cNvPr>
          <p:cNvSpPr/>
          <p:nvPr/>
        </p:nvSpPr>
        <p:spPr>
          <a:xfrm>
            <a:off x="-4233" y="397932"/>
            <a:ext cx="12194114" cy="213783"/>
          </a:xfrm>
          <a:prstGeom prst="rect">
            <a:avLst/>
          </a:prstGeom>
          <a:solidFill>
            <a:srgbClr val="50B482"/>
          </a:solidFill>
          <a:ln>
            <a:solidFill>
              <a:srgbClr val="44B28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0D38CDCA-D83C-8B66-0417-69C0A0DB7EBB}"/>
              </a:ext>
              <a:ext uri="{C183D7F6-B498-43B3-948B-1728B52AA6E4}">
                <adec:decorative xmlns:adec="http://schemas.microsoft.com/office/drawing/2017/decorative" val="1"/>
              </a:ext>
            </a:extLst>
          </p:cNvPr>
          <p:cNvSpPr/>
          <p:nvPr/>
        </p:nvSpPr>
        <p:spPr>
          <a:xfrm rot="5400000">
            <a:off x="-5549901" y="1911348"/>
            <a:ext cx="12194114" cy="213783"/>
          </a:xfrm>
          <a:prstGeom prst="rect">
            <a:avLst/>
          </a:prstGeom>
          <a:solidFill>
            <a:srgbClr val="BB3039"/>
          </a:solidFill>
          <a:ln>
            <a:solidFill>
              <a:srgbClr val="BB303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53773370"/>
      </p:ext>
    </p:extLst>
  </p:cSld>
  <p:clrMapOvr>
    <a:masterClrMapping/>
  </p:clrMapOvr>
  <p:extLst>
    <p:ext uri="{6950BFC3-D8DA-4A85-94F7-54DA5524770B}">
      <p188:commentRel xmlns:p188="http://schemas.microsoft.com/office/powerpoint/2018/8/main" r:id="rId3"/>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891BAD-C767-3132-C6E8-CC0B65F5BB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323832-AA63-0921-734E-D9AC500670F7}"/>
              </a:ext>
            </a:extLst>
          </p:cNvPr>
          <p:cNvSpPr>
            <a:spLocks noGrp="1"/>
          </p:cNvSpPr>
          <p:nvPr>
            <p:ph type="title"/>
          </p:nvPr>
        </p:nvSpPr>
        <p:spPr/>
        <p:txBody>
          <a:bodyPr/>
          <a:lstStyle/>
          <a:p>
            <a:r>
              <a:rPr lang="en-US" b="1"/>
              <a:t>Potentially Concerning Things</a:t>
            </a:r>
            <a:endParaRPr lang="en-CA" b="1"/>
          </a:p>
        </p:txBody>
      </p:sp>
      <p:sp>
        <p:nvSpPr>
          <p:cNvPr id="3" name="Content Placeholder 2">
            <a:extLst>
              <a:ext uri="{FF2B5EF4-FFF2-40B4-BE49-F238E27FC236}">
                <a16:creationId xmlns:a16="http://schemas.microsoft.com/office/drawing/2014/main" id="{9B07E3BB-A37B-1E2A-2CB4-14B462FA76CF}"/>
              </a:ext>
            </a:extLst>
          </p:cNvPr>
          <p:cNvSpPr>
            <a:spLocks noGrp="1"/>
          </p:cNvSpPr>
          <p:nvPr>
            <p:ph idx="1"/>
          </p:nvPr>
        </p:nvSpPr>
        <p:spPr>
          <a:xfrm>
            <a:off x="838200" y="1562388"/>
            <a:ext cx="10515600" cy="4351338"/>
          </a:xfrm>
        </p:spPr>
        <p:txBody>
          <a:bodyPr vert="horz" lIns="91440" tIns="45720" rIns="91440" bIns="45720" rtlCol="0" anchor="t">
            <a:normAutofit/>
          </a:bodyPr>
          <a:lstStyle/>
          <a:p>
            <a:r>
              <a:rPr lang="en-US" sz="1800" b="0" i="0" u="none" strike="noStrike" baseline="0">
                <a:latin typeface="Segoe UI" panose="020B0502040204020203" pitchFamily="34" charset="0"/>
              </a:rPr>
              <a:t>“Only those Members of the bargaining unit holding graduate degrees in Library and Information Science (or equivalent) shall perform the duties assigned to Librarian Members. However, it is agreed that other Library employees who are qualified by virtue of their education and/or training, may, under the general supervision of Librarian Members, perform reference service duties otherwise carried out by Librarian Members.” (Cape Breton 2013 and 2022)</a:t>
            </a:r>
          </a:p>
          <a:p>
            <a:endParaRPr lang="en-CA" sz="1800" b="0" i="0" u="none" strike="noStrike" baseline="0">
              <a:latin typeface="Segoe UI" panose="020B0502040204020203" pitchFamily="34" charset="0"/>
            </a:endParaRPr>
          </a:p>
          <a:p>
            <a:endParaRPr lang="en-US" sz="1800" b="0" i="0" u="none" strike="noStrike" baseline="0">
              <a:latin typeface="Segoe UI" panose="020B0502040204020203" pitchFamily="34" charset="0"/>
            </a:endParaRPr>
          </a:p>
        </p:txBody>
      </p:sp>
      <p:sp>
        <p:nvSpPr>
          <p:cNvPr id="6" name="Rectangle 5">
            <a:extLst>
              <a:ext uri="{FF2B5EF4-FFF2-40B4-BE49-F238E27FC236}">
                <a16:creationId xmlns:a16="http://schemas.microsoft.com/office/drawing/2014/main" id="{DDCB4476-68CC-E5E2-4388-B02964B7EE04}"/>
              </a:ext>
              <a:ext uri="{C183D7F6-B498-43B3-948B-1728B52AA6E4}">
                <adec:decorative xmlns:adec="http://schemas.microsoft.com/office/drawing/2017/decorative" val="1"/>
              </a:ext>
            </a:extLst>
          </p:cNvPr>
          <p:cNvSpPr/>
          <p:nvPr/>
        </p:nvSpPr>
        <p:spPr>
          <a:xfrm>
            <a:off x="-4233" y="397932"/>
            <a:ext cx="12194114" cy="213783"/>
          </a:xfrm>
          <a:prstGeom prst="rect">
            <a:avLst/>
          </a:prstGeom>
          <a:solidFill>
            <a:srgbClr val="50B482"/>
          </a:solidFill>
          <a:ln>
            <a:solidFill>
              <a:srgbClr val="44B28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723DDF2-3D23-8E9B-154B-C366A80BFBDF}"/>
              </a:ext>
              <a:ext uri="{C183D7F6-B498-43B3-948B-1728B52AA6E4}">
                <adec:decorative xmlns:adec="http://schemas.microsoft.com/office/drawing/2017/decorative" val="1"/>
              </a:ext>
            </a:extLst>
          </p:cNvPr>
          <p:cNvSpPr/>
          <p:nvPr/>
        </p:nvSpPr>
        <p:spPr>
          <a:xfrm rot="5400000">
            <a:off x="-5549901" y="1911348"/>
            <a:ext cx="12194114" cy="213783"/>
          </a:xfrm>
          <a:prstGeom prst="rect">
            <a:avLst/>
          </a:prstGeom>
          <a:solidFill>
            <a:srgbClr val="BB3039"/>
          </a:solidFill>
          <a:ln>
            <a:solidFill>
              <a:srgbClr val="BB303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90854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C9F140-BE71-A72B-297D-8271848CEB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DDE9E8-5C8A-B302-A45D-5B0D2CBC0657}"/>
              </a:ext>
            </a:extLst>
          </p:cNvPr>
          <p:cNvSpPr>
            <a:spLocks noGrp="1"/>
          </p:cNvSpPr>
          <p:nvPr>
            <p:ph type="title"/>
          </p:nvPr>
        </p:nvSpPr>
        <p:spPr/>
        <p:txBody>
          <a:bodyPr/>
          <a:lstStyle/>
          <a:p>
            <a:r>
              <a:rPr lang="en-CA" b="1"/>
              <a:t>Questions for the Audience</a:t>
            </a:r>
          </a:p>
        </p:txBody>
      </p:sp>
      <p:sp>
        <p:nvSpPr>
          <p:cNvPr id="3" name="Content Placeholder 2">
            <a:extLst>
              <a:ext uri="{FF2B5EF4-FFF2-40B4-BE49-F238E27FC236}">
                <a16:creationId xmlns:a16="http://schemas.microsoft.com/office/drawing/2014/main" id="{253145DF-BE55-A623-E48E-9BA67BD28C76}"/>
              </a:ext>
            </a:extLst>
          </p:cNvPr>
          <p:cNvSpPr>
            <a:spLocks noGrp="1"/>
          </p:cNvSpPr>
          <p:nvPr>
            <p:ph idx="1"/>
          </p:nvPr>
        </p:nvSpPr>
        <p:spPr/>
        <p:txBody>
          <a:bodyPr vert="horz" lIns="91440" tIns="45720" rIns="91440" bIns="45720" rtlCol="0" anchor="t">
            <a:normAutofit/>
          </a:bodyPr>
          <a:lstStyle/>
          <a:p>
            <a:pPr lvl="1">
              <a:buFont typeface="Courier New" panose="020B0604020202020204" pitchFamily="34" charset="0"/>
              <a:buChar char="o"/>
            </a:pPr>
            <a:endParaRPr lang="en-CA"/>
          </a:p>
          <a:p>
            <a:pPr lvl="1">
              <a:buFont typeface="Courier New" panose="020B0604020202020204" pitchFamily="34" charset="0"/>
              <a:buChar char="o"/>
            </a:pPr>
            <a:r>
              <a:rPr lang="en-CA"/>
              <a:t>Are there themes that you think we should be looking for?</a:t>
            </a:r>
          </a:p>
        </p:txBody>
      </p:sp>
      <p:sp>
        <p:nvSpPr>
          <p:cNvPr id="6" name="Rectangle 5">
            <a:extLst>
              <a:ext uri="{FF2B5EF4-FFF2-40B4-BE49-F238E27FC236}">
                <a16:creationId xmlns:a16="http://schemas.microsoft.com/office/drawing/2014/main" id="{5F0554F2-4145-4CEB-97FD-3515B440DF18}"/>
              </a:ext>
              <a:ext uri="{C183D7F6-B498-43B3-948B-1728B52AA6E4}">
                <adec:decorative xmlns:adec="http://schemas.microsoft.com/office/drawing/2017/decorative" val="1"/>
              </a:ext>
            </a:extLst>
          </p:cNvPr>
          <p:cNvSpPr/>
          <p:nvPr/>
        </p:nvSpPr>
        <p:spPr>
          <a:xfrm>
            <a:off x="-4233" y="397932"/>
            <a:ext cx="12194114" cy="213783"/>
          </a:xfrm>
          <a:prstGeom prst="rect">
            <a:avLst/>
          </a:prstGeom>
          <a:solidFill>
            <a:srgbClr val="50B482"/>
          </a:solidFill>
          <a:ln>
            <a:solidFill>
              <a:srgbClr val="44B28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2E39CDE-75BC-356F-8855-60B3E19DB154}"/>
              </a:ext>
              <a:ext uri="{C183D7F6-B498-43B3-948B-1728B52AA6E4}">
                <adec:decorative xmlns:adec="http://schemas.microsoft.com/office/drawing/2017/decorative" val="1"/>
              </a:ext>
            </a:extLst>
          </p:cNvPr>
          <p:cNvSpPr/>
          <p:nvPr/>
        </p:nvSpPr>
        <p:spPr>
          <a:xfrm rot="5400000">
            <a:off x="-5549901" y="1911348"/>
            <a:ext cx="12194114" cy="213783"/>
          </a:xfrm>
          <a:prstGeom prst="rect">
            <a:avLst/>
          </a:prstGeom>
          <a:solidFill>
            <a:srgbClr val="BB3039"/>
          </a:solidFill>
          <a:ln>
            <a:solidFill>
              <a:srgbClr val="BB303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40805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142BA3-105C-3D4B-9C32-FF4AF4DE08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D8BA0C-131C-5A5D-69D8-501B70FC6B8E}"/>
              </a:ext>
            </a:extLst>
          </p:cNvPr>
          <p:cNvSpPr>
            <a:spLocks noGrp="1"/>
          </p:cNvSpPr>
          <p:nvPr>
            <p:ph type="title"/>
          </p:nvPr>
        </p:nvSpPr>
        <p:spPr/>
        <p:txBody>
          <a:bodyPr/>
          <a:lstStyle/>
          <a:p>
            <a:r>
              <a:rPr lang="en-CA" b="1" dirty="0"/>
              <a:t>Works Cited</a:t>
            </a:r>
          </a:p>
        </p:txBody>
      </p:sp>
      <p:sp>
        <p:nvSpPr>
          <p:cNvPr id="3" name="Content Placeholder 2">
            <a:extLst>
              <a:ext uri="{FF2B5EF4-FFF2-40B4-BE49-F238E27FC236}">
                <a16:creationId xmlns:a16="http://schemas.microsoft.com/office/drawing/2014/main" id="{09A1037E-F5E7-2487-952F-C788B2CE7918}"/>
              </a:ext>
            </a:extLst>
          </p:cNvPr>
          <p:cNvSpPr>
            <a:spLocks noGrp="1"/>
          </p:cNvSpPr>
          <p:nvPr>
            <p:ph idx="1"/>
          </p:nvPr>
        </p:nvSpPr>
        <p:spPr/>
        <p:txBody>
          <a:bodyPr vert="horz" lIns="91440" tIns="45720" rIns="91440" bIns="45720" rtlCol="0" anchor="t">
            <a:normAutofit/>
          </a:bodyPr>
          <a:lstStyle/>
          <a:p>
            <a:pPr marL="0" indent="0">
              <a:buNone/>
            </a:pPr>
            <a:r>
              <a:rPr lang="en-US" sz="2000" b="0" i="0" dirty="0">
                <a:effectLst/>
              </a:rPr>
              <a:t>Harrington, M. &amp; </a:t>
            </a:r>
            <a:r>
              <a:rPr lang="en-US" sz="2000" b="0" i="0" dirty="0" err="1">
                <a:effectLst/>
              </a:rPr>
              <a:t>Gerolami</a:t>
            </a:r>
            <a:r>
              <a:rPr lang="en-US" sz="2000" b="0" i="0" dirty="0">
                <a:effectLst/>
              </a:rPr>
              <a:t>,</a:t>
            </a:r>
            <a:r>
              <a:rPr lang="en-US" sz="2000" dirty="0"/>
              <a:t> N.</a:t>
            </a:r>
            <a:r>
              <a:rPr lang="en-US" sz="2000" b="0" i="0" dirty="0">
                <a:effectLst/>
              </a:rPr>
              <a:t> (2014). Highs and Lows: An Examination of Academic Librarians’ Collective Agreements. In </a:t>
            </a:r>
            <a:r>
              <a:rPr lang="en-US" sz="2000" b="0" i="1" dirty="0">
                <a:effectLst/>
              </a:rPr>
              <a:t>In Solidarity: Academic Librarian </a:t>
            </a:r>
            <a:r>
              <a:rPr lang="en-US" sz="2000" b="0" i="1" dirty="0" err="1">
                <a:effectLst/>
              </a:rPr>
              <a:t>Labour</a:t>
            </a:r>
            <a:r>
              <a:rPr lang="en-US" sz="2000" b="0" i="1" dirty="0">
                <a:effectLst/>
              </a:rPr>
              <a:t> Activism and Union Participation in Canada</a:t>
            </a:r>
            <a:r>
              <a:rPr lang="en-US" sz="2000" b="0" i="0" dirty="0">
                <a:effectLst/>
              </a:rPr>
              <a:t>, (pp. 151–69). Litwin Books.</a:t>
            </a:r>
            <a:endParaRPr lang="en-CA" sz="2000" dirty="0"/>
          </a:p>
          <a:p>
            <a:pPr marL="0" indent="0">
              <a:buNone/>
            </a:pPr>
            <a:r>
              <a:rPr lang="en-US" sz="2000" b="0" i="0" dirty="0" err="1">
                <a:effectLst/>
              </a:rPr>
              <a:t>Kandiuk</a:t>
            </a:r>
            <a:r>
              <a:rPr lang="en-US" sz="2000" b="0" i="0" dirty="0">
                <a:effectLst/>
              </a:rPr>
              <a:t>, M., &amp; Dekker, J. (2014). </a:t>
            </a:r>
            <a:r>
              <a:rPr lang="en-US" sz="2000" b="0" i="1" dirty="0">
                <a:effectLst/>
              </a:rPr>
              <a:t>In Solidarity: Academic Librarian </a:t>
            </a:r>
            <a:r>
              <a:rPr lang="en-US" sz="2000" b="0" i="1" dirty="0" err="1">
                <a:effectLst/>
              </a:rPr>
              <a:t>Labour</a:t>
            </a:r>
            <a:r>
              <a:rPr lang="en-US" sz="2000" b="0" i="1" dirty="0">
                <a:effectLst/>
              </a:rPr>
              <a:t> Activism and Union Participation in Canada</a:t>
            </a:r>
            <a:r>
              <a:rPr lang="en-US" sz="2000" b="0" i="0" dirty="0">
                <a:effectLst/>
              </a:rPr>
              <a:t> (1st ed.). Litwin Books.</a:t>
            </a:r>
          </a:p>
          <a:p>
            <a:pPr marL="0" indent="0">
              <a:buNone/>
            </a:pPr>
            <a:r>
              <a:rPr lang="en-US" sz="2000" dirty="0"/>
              <a:t>Leckie, G. J., &amp; Brett, J. (1995). Academic Status for Canadian University Librarians: An Examination of Key Terms and Conditions. </a:t>
            </a:r>
            <a:r>
              <a:rPr lang="en-US" sz="2000" i="1" dirty="0"/>
              <a:t>Canadian Journal of Information and Library Science</a:t>
            </a:r>
            <a:r>
              <a:rPr lang="en-US" sz="2000" dirty="0"/>
              <a:t>, </a:t>
            </a:r>
            <a:r>
              <a:rPr lang="en-US" sz="2000" i="1" dirty="0"/>
              <a:t>20</a:t>
            </a:r>
            <a:r>
              <a:rPr lang="en-US" sz="2000" dirty="0"/>
              <a:t>(1), 1–28.</a:t>
            </a:r>
          </a:p>
          <a:p>
            <a:pPr marL="0" indent="0">
              <a:buNone/>
            </a:pPr>
            <a:r>
              <a:rPr lang="en-US" sz="2000" dirty="0"/>
              <a:t>Prior, L. (2008). Document analysis. In The SAGE encyclopedia of qualitative research methods. SAGE Publications, Inc., https://doi.org/10.4135/9781412963909.n120</a:t>
            </a:r>
            <a:endParaRPr lang="en-CA" sz="2000" dirty="0"/>
          </a:p>
          <a:p>
            <a:pPr marL="0" indent="0">
              <a:buNone/>
            </a:pPr>
            <a:r>
              <a:rPr lang="en-CA" sz="2000" dirty="0"/>
              <a:t>Rapley, T. (2018). Exploring documents. In </a:t>
            </a:r>
            <a:r>
              <a:rPr lang="en-CA" sz="2000" i="1" dirty="0"/>
              <a:t>Exploring documents</a:t>
            </a:r>
            <a:r>
              <a:rPr lang="en-CA" sz="2000" dirty="0"/>
              <a:t> (2nd ed., pp. 123-138). SAGE Publications Ltd, https://doi.org/10.4135/9781526441843.n9</a:t>
            </a:r>
          </a:p>
        </p:txBody>
      </p:sp>
      <p:sp>
        <p:nvSpPr>
          <p:cNvPr id="6" name="Rectangle 5">
            <a:extLst>
              <a:ext uri="{FF2B5EF4-FFF2-40B4-BE49-F238E27FC236}">
                <a16:creationId xmlns:a16="http://schemas.microsoft.com/office/drawing/2014/main" id="{82C890B4-6E12-832C-D046-1EB654FE0FB9}"/>
              </a:ext>
              <a:ext uri="{C183D7F6-B498-43B3-948B-1728B52AA6E4}">
                <adec:decorative xmlns:adec="http://schemas.microsoft.com/office/drawing/2017/decorative" val="1"/>
              </a:ext>
            </a:extLst>
          </p:cNvPr>
          <p:cNvSpPr/>
          <p:nvPr/>
        </p:nvSpPr>
        <p:spPr>
          <a:xfrm>
            <a:off x="-4233" y="397932"/>
            <a:ext cx="12194114" cy="213783"/>
          </a:xfrm>
          <a:prstGeom prst="rect">
            <a:avLst/>
          </a:prstGeom>
          <a:solidFill>
            <a:srgbClr val="50B482"/>
          </a:solidFill>
          <a:ln>
            <a:solidFill>
              <a:srgbClr val="44B28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E66649C-353A-B9FC-8A22-44662FFE7E88}"/>
              </a:ext>
              <a:ext uri="{C183D7F6-B498-43B3-948B-1728B52AA6E4}">
                <adec:decorative xmlns:adec="http://schemas.microsoft.com/office/drawing/2017/decorative" val="1"/>
              </a:ext>
            </a:extLst>
          </p:cNvPr>
          <p:cNvSpPr/>
          <p:nvPr/>
        </p:nvSpPr>
        <p:spPr>
          <a:xfrm rot="5400000">
            <a:off x="-5549901" y="1911348"/>
            <a:ext cx="12194114" cy="213783"/>
          </a:xfrm>
          <a:prstGeom prst="rect">
            <a:avLst/>
          </a:prstGeom>
          <a:solidFill>
            <a:srgbClr val="BB3039"/>
          </a:solidFill>
          <a:ln>
            <a:solidFill>
              <a:srgbClr val="BB303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64368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09327-8AD8-A3FC-BFF6-069B6306E8B6}"/>
              </a:ext>
            </a:extLst>
          </p:cNvPr>
          <p:cNvSpPr>
            <a:spLocks noGrp="1"/>
          </p:cNvSpPr>
          <p:nvPr>
            <p:ph type="title"/>
          </p:nvPr>
        </p:nvSpPr>
        <p:spPr/>
        <p:txBody>
          <a:bodyPr/>
          <a:lstStyle/>
          <a:p>
            <a:r>
              <a:rPr lang="en-US"/>
              <a:t>Questions or Feedback?</a:t>
            </a:r>
            <a:endParaRPr lang="en-CA"/>
          </a:p>
        </p:txBody>
      </p:sp>
      <p:sp>
        <p:nvSpPr>
          <p:cNvPr id="3" name="Content Placeholder 2">
            <a:extLst>
              <a:ext uri="{FF2B5EF4-FFF2-40B4-BE49-F238E27FC236}">
                <a16:creationId xmlns:a16="http://schemas.microsoft.com/office/drawing/2014/main" id="{11525946-E8AE-1E22-9A7D-3B669AC13BF7}"/>
              </a:ext>
            </a:extLst>
          </p:cNvPr>
          <p:cNvSpPr>
            <a:spLocks noGrp="1"/>
          </p:cNvSpPr>
          <p:nvPr>
            <p:ph type="body" idx="1"/>
          </p:nvPr>
        </p:nvSpPr>
        <p:spPr/>
        <p:txBody>
          <a:bodyPr/>
          <a:lstStyle/>
          <a:p>
            <a:pPr marL="0" indent="0">
              <a:buNone/>
            </a:pPr>
            <a:r>
              <a:rPr lang="en-US"/>
              <a:t>Contact us at </a:t>
            </a:r>
            <a:r>
              <a:rPr lang="en-US">
                <a:hlinkClick r:id="rId2"/>
              </a:rPr>
              <a:t>ruby.lindsay@usask.ca</a:t>
            </a:r>
            <a:r>
              <a:rPr lang="en-US"/>
              <a:t> or </a:t>
            </a:r>
            <a:r>
              <a:rPr lang="en-US">
                <a:hlinkClick r:id="rId3"/>
              </a:rPr>
              <a:t>jpederse@uoguelph.ca</a:t>
            </a:r>
            <a:r>
              <a:rPr lang="en-US"/>
              <a:t> </a:t>
            </a:r>
            <a:endParaRPr lang="en-CA"/>
          </a:p>
        </p:txBody>
      </p:sp>
    </p:spTree>
    <p:extLst>
      <p:ext uri="{BB962C8B-B14F-4D97-AF65-F5344CB8AC3E}">
        <p14:creationId xmlns:p14="http://schemas.microsoft.com/office/powerpoint/2010/main" val="2681842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2D89C-E82D-53F4-DC51-D27FECE150B8}"/>
              </a:ext>
            </a:extLst>
          </p:cNvPr>
          <p:cNvSpPr>
            <a:spLocks noGrp="1"/>
          </p:cNvSpPr>
          <p:nvPr>
            <p:ph type="title"/>
          </p:nvPr>
        </p:nvSpPr>
        <p:spPr/>
        <p:txBody>
          <a:bodyPr/>
          <a:lstStyle/>
          <a:p>
            <a:r>
              <a:rPr lang="en-US"/>
              <a:t>Overview</a:t>
            </a:r>
            <a:endParaRPr lang="en-CA"/>
          </a:p>
        </p:txBody>
      </p:sp>
      <p:sp>
        <p:nvSpPr>
          <p:cNvPr id="3" name="Content Placeholder 2">
            <a:extLst>
              <a:ext uri="{FF2B5EF4-FFF2-40B4-BE49-F238E27FC236}">
                <a16:creationId xmlns:a16="http://schemas.microsoft.com/office/drawing/2014/main" id="{036058AF-2C63-F725-AF21-E7A161941715}"/>
              </a:ext>
            </a:extLst>
          </p:cNvPr>
          <p:cNvSpPr>
            <a:spLocks noGrp="1"/>
          </p:cNvSpPr>
          <p:nvPr>
            <p:ph idx="1"/>
          </p:nvPr>
        </p:nvSpPr>
        <p:spPr/>
        <p:txBody>
          <a:bodyPr>
            <a:normAutofit fontScale="92500" lnSpcReduction="10000"/>
          </a:bodyPr>
          <a:lstStyle/>
          <a:p>
            <a:pPr marL="0" indent="0">
              <a:lnSpc>
                <a:spcPct val="120000"/>
              </a:lnSpc>
              <a:buNone/>
            </a:pPr>
            <a:r>
              <a:rPr lang="en-US" dirty="0"/>
              <a:t>This is work-in-progress! We are analyzing the current conditions of librarian </a:t>
            </a:r>
            <a:r>
              <a:rPr lang="en-US" dirty="0" err="1"/>
              <a:t>labour</a:t>
            </a:r>
            <a:r>
              <a:rPr lang="en-US" dirty="0"/>
              <a:t> via an analysis of Collective Agreements (CAs) that govern the work of Canadian Academic Librarians. This research project follows in the footsteps of </a:t>
            </a:r>
            <a:r>
              <a:rPr lang="en-US" i="1" dirty="0"/>
              <a:t>Highs and Lows: An Examination of Academic Librarians’ Collective Agreements</a:t>
            </a:r>
            <a:r>
              <a:rPr lang="en-US" dirty="0"/>
              <a:t>, published in 2014. Our research questions are: </a:t>
            </a:r>
          </a:p>
          <a:p>
            <a:pPr>
              <a:lnSpc>
                <a:spcPct val="120000"/>
              </a:lnSpc>
            </a:pPr>
            <a:r>
              <a:rPr lang="en-US" dirty="0"/>
              <a:t>How are academic librarians and their work represented in collective agreements? </a:t>
            </a:r>
          </a:p>
          <a:p>
            <a:pPr>
              <a:lnSpc>
                <a:spcPct val="120000"/>
              </a:lnSpc>
            </a:pPr>
            <a:r>
              <a:rPr lang="en-US" dirty="0"/>
              <a:t>How has that representation changed over time? </a:t>
            </a:r>
          </a:p>
        </p:txBody>
      </p:sp>
    </p:spTree>
    <p:extLst>
      <p:ext uri="{BB962C8B-B14F-4D97-AF65-F5344CB8AC3E}">
        <p14:creationId xmlns:p14="http://schemas.microsoft.com/office/powerpoint/2010/main" val="2909291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C984A-F962-19A1-B1E0-6307671DD870}"/>
              </a:ext>
            </a:extLst>
          </p:cNvPr>
          <p:cNvSpPr>
            <a:spLocks noGrp="1"/>
          </p:cNvSpPr>
          <p:nvPr>
            <p:ph type="title"/>
          </p:nvPr>
        </p:nvSpPr>
        <p:spPr/>
        <p:txBody>
          <a:bodyPr/>
          <a:lstStyle/>
          <a:p>
            <a:r>
              <a:rPr lang="en-CA" b="1"/>
              <a:t>Why?</a:t>
            </a:r>
          </a:p>
        </p:txBody>
      </p:sp>
      <p:sp>
        <p:nvSpPr>
          <p:cNvPr id="3" name="Content Placeholder 2">
            <a:extLst>
              <a:ext uri="{FF2B5EF4-FFF2-40B4-BE49-F238E27FC236}">
                <a16:creationId xmlns:a16="http://schemas.microsoft.com/office/drawing/2014/main" id="{2206DF71-29E9-6B92-FFCD-2EFE35ED4713}"/>
              </a:ext>
            </a:extLst>
          </p:cNvPr>
          <p:cNvSpPr>
            <a:spLocks noGrp="1"/>
          </p:cNvSpPr>
          <p:nvPr>
            <p:ph idx="1"/>
          </p:nvPr>
        </p:nvSpPr>
        <p:spPr>
          <a:xfrm>
            <a:off x="838200" y="1696229"/>
            <a:ext cx="8790317" cy="4451979"/>
          </a:xfrm>
        </p:spPr>
        <p:txBody>
          <a:bodyPr vert="horz" lIns="91440" tIns="45720" rIns="91440" bIns="45720" rtlCol="0" anchor="t">
            <a:normAutofit/>
          </a:bodyPr>
          <a:lstStyle/>
          <a:p>
            <a:r>
              <a:rPr lang="en-CA" sz="3200" dirty="0"/>
              <a:t>Curious early-career academic librarians 🤓</a:t>
            </a:r>
          </a:p>
          <a:p>
            <a:pPr marL="0" indent="0">
              <a:buNone/>
            </a:pPr>
            <a:endParaRPr lang="en-CA" sz="1100" dirty="0"/>
          </a:p>
          <a:p>
            <a:r>
              <a:rPr lang="en-CA" sz="3200" i="1" dirty="0"/>
              <a:t>In Solidarity: Academic Librarian Labour Activism and Union Activity in Canada </a:t>
            </a:r>
            <a:r>
              <a:rPr lang="en-CA" sz="3200" dirty="0"/>
              <a:t>book </a:t>
            </a:r>
            <a:r>
              <a:rPr lang="en-CA" sz="1800" dirty="0"/>
              <a:t>(Dekker &amp; </a:t>
            </a:r>
            <a:r>
              <a:rPr lang="en-CA" sz="1800" dirty="0" err="1"/>
              <a:t>Kandiuk</a:t>
            </a:r>
            <a:r>
              <a:rPr lang="en-CA" sz="1800" dirty="0"/>
              <a:t>, 2014)</a:t>
            </a:r>
          </a:p>
          <a:p>
            <a:pPr lvl="1">
              <a:buFont typeface="Courier New" panose="020B0604020202020204" pitchFamily="34" charset="0"/>
              <a:buChar char="o"/>
            </a:pPr>
            <a:r>
              <a:rPr lang="en-CA" sz="2800" i="1" dirty="0"/>
              <a:t>Highs and Lows: An Examination of Academic Librarians' Collective Agreements</a:t>
            </a:r>
            <a:r>
              <a:rPr lang="en-CA" sz="2800" dirty="0"/>
              <a:t> chapter </a:t>
            </a:r>
            <a:r>
              <a:rPr lang="en-CA" sz="1800" dirty="0"/>
              <a:t>(Harrington &amp; </a:t>
            </a:r>
            <a:r>
              <a:rPr lang="en-CA" sz="1800" dirty="0" err="1"/>
              <a:t>Gerolami</a:t>
            </a:r>
            <a:r>
              <a:rPr lang="en-CA" sz="1800" dirty="0"/>
              <a:t>, 2014)</a:t>
            </a:r>
          </a:p>
          <a:p>
            <a:pPr lvl="2">
              <a:buFont typeface="Wingdings" panose="020B0604020202020204" pitchFamily="34" charset="0"/>
              <a:buChar char="§"/>
            </a:pPr>
            <a:r>
              <a:rPr lang="en-CA" sz="2400" i="1" dirty="0"/>
              <a:t>Academic Status for Canadian University Librarians: An Examination of Key Terms and Conditions</a:t>
            </a:r>
            <a:r>
              <a:rPr lang="en-CA" sz="2400" dirty="0"/>
              <a:t> </a:t>
            </a:r>
            <a:r>
              <a:rPr lang="en-CA" sz="1800" dirty="0"/>
              <a:t>(Leckie &amp; Brett, 1995)</a:t>
            </a:r>
          </a:p>
          <a:p>
            <a:endParaRPr lang="en-CA" dirty="0"/>
          </a:p>
          <a:p>
            <a:endParaRPr lang="en-CA" dirty="0"/>
          </a:p>
        </p:txBody>
      </p:sp>
      <p:sp>
        <p:nvSpPr>
          <p:cNvPr id="12" name="Rectangle 11">
            <a:extLst>
              <a:ext uri="{FF2B5EF4-FFF2-40B4-BE49-F238E27FC236}">
                <a16:creationId xmlns:a16="http://schemas.microsoft.com/office/drawing/2014/main" id="{264B63E0-B2EB-53B0-86C2-BE46255ABDB5}"/>
              </a:ext>
              <a:ext uri="{C183D7F6-B498-43B3-948B-1728B52AA6E4}">
                <adec:decorative xmlns:adec="http://schemas.microsoft.com/office/drawing/2017/decorative" val="1"/>
              </a:ext>
            </a:extLst>
          </p:cNvPr>
          <p:cNvSpPr/>
          <p:nvPr/>
        </p:nvSpPr>
        <p:spPr>
          <a:xfrm>
            <a:off x="-4233" y="397932"/>
            <a:ext cx="12194114" cy="213783"/>
          </a:xfrm>
          <a:prstGeom prst="rect">
            <a:avLst/>
          </a:prstGeom>
          <a:solidFill>
            <a:srgbClr val="50B482"/>
          </a:solidFill>
          <a:ln>
            <a:solidFill>
              <a:srgbClr val="44B28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Rectangle 13">
            <a:extLst>
              <a:ext uri="{FF2B5EF4-FFF2-40B4-BE49-F238E27FC236}">
                <a16:creationId xmlns:a16="http://schemas.microsoft.com/office/drawing/2014/main" id="{C899E98D-6E58-4367-82DB-145B4C28AF4C}"/>
              </a:ext>
              <a:ext uri="{C183D7F6-B498-43B3-948B-1728B52AA6E4}">
                <adec:decorative xmlns:adec="http://schemas.microsoft.com/office/drawing/2017/decorative" val="1"/>
              </a:ext>
            </a:extLst>
          </p:cNvPr>
          <p:cNvSpPr/>
          <p:nvPr/>
        </p:nvSpPr>
        <p:spPr>
          <a:xfrm rot="5400000">
            <a:off x="-5549901" y="1911348"/>
            <a:ext cx="12194114" cy="213783"/>
          </a:xfrm>
          <a:prstGeom prst="rect">
            <a:avLst/>
          </a:prstGeom>
          <a:solidFill>
            <a:srgbClr val="BB3039"/>
          </a:solidFill>
          <a:ln>
            <a:solidFill>
              <a:srgbClr val="BB303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Tree>
    <p:extLst>
      <p:ext uri="{BB962C8B-B14F-4D97-AF65-F5344CB8AC3E}">
        <p14:creationId xmlns:p14="http://schemas.microsoft.com/office/powerpoint/2010/main" val="1129120407"/>
      </p:ext>
    </p:extLst>
  </p:cSld>
  <p:clrMapOvr>
    <a:masterClrMapping/>
  </p:clrMapOvr>
  <mc:AlternateContent xmlns:mc="http://schemas.openxmlformats.org/markup-compatibility/2006" xmlns:p14="http://schemas.microsoft.com/office/powerpoint/2010/main">
    <mc:Choice Requires="p14">
      <p:transition spd="slow" p14:dur="2000" advTm="168538"/>
    </mc:Choice>
    <mc:Fallback xmlns="">
      <p:transition spd="slow" advTm="168538"/>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53DA1-EBC5-C2E2-BDDF-A6019657895A}"/>
              </a:ext>
            </a:extLst>
          </p:cNvPr>
          <p:cNvSpPr>
            <a:spLocks noGrp="1"/>
          </p:cNvSpPr>
          <p:nvPr>
            <p:ph type="title"/>
          </p:nvPr>
        </p:nvSpPr>
        <p:spPr/>
        <p:txBody>
          <a:bodyPr/>
          <a:lstStyle/>
          <a:p>
            <a:r>
              <a:rPr lang="en-US" b="1"/>
              <a:t>Why?</a:t>
            </a:r>
            <a:r>
              <a:rPr lang="en-US"/>
              <a:t> </a:t>
            </a:r>
            <a:r>
              <a:rPr lang="en-US" sz="2000"/>
              <a:t>continued</a:t>
            </a:r>
          </a:p>
        </p:txBody>
      </p:sp>
      <p:sp>
        <p:nvSpPr>
          <p:cNvPr id="3" name="Content Placeholder 2">
            <a:extLst>
              <a:ext uri="{FF2B5EF4-FFF2-40B4-BE49-F238E27FC236}">
                <a16:creationId xmlns:a16="http://schemas.microsoft.com/office/drawing/2014/main" id="{6262D1DA-EE24-6962-1B65-46155C089837}"/>
              </a:ext>
            </a:extLst>
          </p:cNvPr>
          <p:cNvSpPr>
            <a:spLocks noGrp="1"/>
          </p:cNvSpPr>
          <p:nvPr>
            <p:ph idx="1"/>
          </p:nvPr>
        </p:nvSpPr>
        <p:spPr>
          <a:xfrm>
            <a:off x="838200" y="1825625"/>
            <a:ext cx="9523563" cy="4351338"/>
          </a:xfrm>
        </p:spPr>
        <p:txBody>
          <a:bodyPr vert="horz" lIns="91440" tIns="45720" rIns="91440" bIns="45720" rtlCol="0" anchor="t">
            <a:normAutofit/>
          </a:bodyPr>
          <a:lstStyle/>
          <a:p>
            <a:r>
              <a:rPr lang="en-CA" sz="3200"/>
              <a:t>"Succession planning, including mentoring, and the sharing of knowledge are critical to both achieving improvements for librarians as well as protecting those gains already achieved. There always needs to be a group of librarians who are looking out for the interests of the collective and seizing opportunities as they arise." </a:t>
            </a:r>
            <a:r>
              <a:rPr lang="en-CA" sz="1800"/>
              <a:t>(</a:t>
            </a:r>
            <a:r>
              <a:rPr lang="en-CA" sz="1800" err="1"/>
              <a:t>Kandiuk</a:t>
            </a:r>
            <a:r>
              <a:rPr lang="en-CA" sz="1800"/>
              <a:t>, 2014)</a:t>
            </a:r>
            <a:endParaRPr lang="en-US" sz="1800"/>
          </a:p>
        </p:txBody>
      </p:sp>
      <p:sp>
        <p:nvSpPr>
          <p:cNvPr id="6" name="Rectangle 5">
            <a:extLst>
              <a:ext uri="{FF2B5EF4-FFF2-40B4-BE49-F238E27FC236}">
                <a16:creationId xmlns:a16="http://schemas.microsoft.com/office/drawing/2014/main" id="{54C7397E-6D40-2EB3-0241-A6BE90908D9E}"/>
              </a:ext>
              <a:ext uri="{C183D7F6-B498-43B3-948B-1728B52AA6E4}">
                <adec:decorative xmlns:adec="http://schemas.microsoft.com/office/drawing/2017/decorative" val="1"/>
              </a:ext>
            </a:extLst>
          </p:cNvPr>
          <p:cNvSpPr/>
          <p:nvPr/>
        </p:nvSpPr>
        <p:spPr>
          <a:xfrm>
            <a:off x="-4233" y="397932"/>
            <a:ext cx="12194114" cy="213783"/>
          </a:xfrm>
          <a:prstGeom prst="rect">
            <a:avLst/>
          </a:prstGeom>
          <a:solidFill>
            <a:srgbClr val="50B482"/>
          </a:solidFill>
          <a:ln>
            <a:solidFill>
              <a:srgbClr val="44B28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8" name="Rectangle 7">
            <a:extLst>
              <a:ext uri="{FF2B5EF4-FFF2-40B4-BE49-F238E27FC236}">
                <a16:creationId xmlns:a16="http://schemas.microsoft.com/office/drawing/2014/main" id="{3AA30205-438B-4116-9378-333A0209805C}"/>
              </a:ext>
              <a:ext uri="{C183D7F6-B498-43B3-948B-1728B52AA6E4}">
                <adec:decorative xmlns:adec="http://schemas.microsoft.com/office/drawing/2017/decorative" val="1"/>
              </a:ext>
            </a:extLst>
          </p:cNvPr>
          <p:cNvSpPr/>
          <p:nvPr/>
        </p:nvSpPr>
        <p:spPr>
          <a:xfrm rot="5400000">
            <a:off x="-5549901" y="1911348"/>
            <a:ext cx="12194114" cy="213783"/>
          </a:xfrm>
          <a:prstGeom prst="rect">
            <a:avLst/>
          </a:prstGeom>
          <a:solidFill>
            <a:srgbClr val="BB3039"/>
          </a:solidFill>
          <a:ln>
            <a:solidFill>
              <a:srgbClr val="BB303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Tree>
    <p:extLst>
      <p:ext uri="{BB962C8B-B14F-4D97-AF65-F5344CB8AC3E}">
        <p14:creationId xmlns:p14="http://schemas.microsoft.com/office/powerpoint/2010/main" val="3765875469"/>
      </p:ext>
    </p:extLst>
  </p:cSld>
  <p:clrMapOvr>
    <a:masterClrMapping/>
  </p:clrMapOvr>
  <mc:AlternateContent xmlns:mc="http://schemas.openxmlformats.org/markup-compatibility/2006" xmlns:p14="http://schemas.microsoft.com/office/powerpoint/2010/main">
    <mc:Choice Requires="p14">
      <p:transition spd="slow" p14:dur="2000" advTm="93828"/>
    </mc:Choice>
    <mc:Fallback xmlns="">
      <p:transition spd="slow" advTm="93828"/>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522932-FBC5-2DB3-7DCC-C2DD78B82A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7B0D1B-7E57-1337-1D03-974740F90266}"/>
              </a:ext>
            </a:extLst>
          </p:cNvPr>
          <p:cNvSpPr>
            <a:spLocks noGrp="1"/>
          </p:cNvSpPr>
          <p:nvPr>
            <p:ph type="title"/>
          </p:nvPr>
        </p:nvSpPr>
        <p:spPr/>
        <p:txBody>
          <a:bodyPr/>
          <a:lstStyle/>
          <a:p>
            <a:r>
              <a:rPr lang="en-CA" b="1"/>
              <a:t>Brief Literature Review Summary</a:t>
            </a:r>
          </a:p>
        </p:txBody>
      </p:sp>
      <p:sp>
        <p:nvSpPr>
          <p:cNvPr id="3" name="Content Placeholder 2">
            <a:extLst>
              <a:ext uri="{FF2B5EF4-FFF2-40B4-BE49-F238E27FC236}">
                <a16:creationId xmlns:a16="http://schemas.microsoft.com/office/drawing/2014/main" id="{17F4E3DD-9080-0E3B-25FA-3478798A1FEF}"/>
              </a:ext>
            </a:extLst>
          </p:cNvPr>
          <p:cNvSpPr>
            <a:spLocks noGrp="1"/>
          </p:cNvSpPr>
          <p:nvPr>
            <p:ph idx="1"/>
          </p:nvPr>
        </p:nvSpPr>
        <p:spPr>
          <a:xfrm>
            <a:off x="838200" y="1479884"/>
            <a:ext cx="10515600" cy="4697079"/>
          </a:xfrm>
        </p:spPr>
        <p:txBody>
          <a:bodyPr vert="horz" lIns="91440" tIns="45720" rIns="91440" bIns="45720" rtlCol="0" anchor="t">
            <a:normAutofit fontScale="85000" lnSpcReduction="20000"/>
          </a:bodyPr>
          <a:lstStyle/>
          <a:p>
            <a:pPr marL="457200" indent="-457200"/>
            <a:r>
              <a:rPr lang="en-CA"/>
              <a:t>Wages and benefits *</a:t>
            </a:r>
          </a:p>
          <a:p>
            <a:pPr marL="457200" indent="-457200"/>
            <a:r>
              <a:rPr lang="en-CA"/>
              <a:t>Equivalency tensions *</a:t>
            </a:r>
          </a:p>
          <a:p>
            <a:pPr marL="457200" indent="-457200"/>
            <a:r>
              <a:rPr lang="en-CA"/>
              <a:t>Tenure *</a:t>
            </a:r>
          </a:p>
          <a:p>
            <a:pPr marL="457200" indent="-457200"/>
            <a:r>
              <a:rPr lang="en-CA"/>
              <a:t>Professional practice / service / research split *</a:t>
            </a:r>
          </a:p>
          <a:p>
            <a:pPr marL="914400" lvl="1" indent="-457200">
              <a:buFont typeface="Courier New" panose="020B0604020202020204" pitchFamily="34" charset="0"/>
              <a:buChar char="o"/>
            </a:pPr>
            <a:r>
              <a:rPr lang="en-CA"/>
              <a:t>Teaching responsibilities*</a:t>
            </a:r>
          </a:p>
          <a:p>
            <a:pPr marL="457200" indent="-457200"/>
            <a:r>
              <a:rPr lang="en-CA"/>
              <a:t>Corporatization / </a:t>
            </a:r>
            <a:r>
              <a:rPr lang="en-CA" err="1"/>
              <a:t>managerialization</a:t>
            </a:r>
            <a:r>
              <a:rPr lang="en-CA"/>
              <a:t> of roles</a:t>
            </a:r>
          </a:p>
          <a:p>
            <a:pPr marL="457200" indent="-457200"/>
            <a:r>
              <a:rPr lang="en-CA"/>
              <a:t>Concerns about de-professionalization</a:t>
            </a:r>
          </a:p>
          <a:p>
            <a:pPr marL="457200" indent="-457200"/>
            <a:r>
              <a:rPr lang="en-CA"/>
              <a:t>Contract work</a:t>
            </a:r>
          </a:p>
          <a:p>
            <a:pPr marL="457200" indent="-457200"/>
            <a:r>
              <a:rPr lang="en-CA"/>
              <a:t>How to measure workload *</a:t>
            </a:r>
          </a:p>
          <a:p>
            <a:pPr marL="457200" indent="-457200"/>
            <a:r>
              <a:rPr lang="en-CA"/>
              <a:t>Hours of work *</a:t>
            </a:r>
          </a:p>
          <a:p>
            <a:pPr marL="457200" indent="-457200"/>
            <a:r>
              <a:rPr lang="en-CA"/>
              <a:t>Academic freedom *</a:t>
            </a:r>
          </a:p>
          <a:p>
            <a:pPr marL="457200" indent="-457200"/>
            <a:r>
              <a:rPr lang="en-CA"/>
              <a:t>Autonomy *</a:t>
            </a:r>
          </a:p>
          <a:p>
            <a:pPr marL="457200" indent="-457200"/>
            <a:endParaRPr lang="en-CA"/>
          </a:p>
          <a:p>
            <a:pPr lvl="1">
              <a:buFont typeface="Courier New" panose="020B0604020202020204" pitchFamily="34" charset="0"/>
              <a:buChar char="o"/>
            </a:pPr>
            <a:endParaRPr lang="en-CA"/>
          </a:p>
          <a:p>
            <a:pPr lvl="1">
              <a:buFont typeface="Courier New" panose="020B0604020202020204" pitchFamily="34" charset="0"/>
              <a:buChar char="o"/>
            </a:pPr>
            <a:endParaRPr lang="en-CA"/>
          </a:p>
        </p:txBody>
      </p:sp>
      <p:sp>
        <p:nvSpPr>
          <p:cNvPr id="6" name="Rectangle 5">
            <a:extLst>
              <a:ext uri="{FF2B5EF4-FFF2-40B4-BE49-F238E27FC236}">
                <a16:creationId xmlns:a16="http://schemas.microsoft.com/office/drawing/2014/main" id="{0F4624DC-92C6-265E-B7E7-652ACF9ACA3E}"/>
              </a:ext>
              <a:ext uri="{C183D7F6-B498-43B3-948B-1728B52AA6E4}">
                <adec:decorative xmlns:adec="http://schemas.microsoft.com/office/drawing/2017/decorative" val="1"/>
              </a:ext>
            </a:extLst>
          </p:cNvPr>
          <p:cNvSpPr/>
          <p:nvPr/>
        </p:nvSpPr>
        <p:spPr>
          <a:xfrm>
            <a:off x="-4233" y="397932"/>
            <a:ext cx="12194114" cy="213783"/>
          </a:xfrm>
          <a:prstGeom prst="rect">
            <a:avLst/>
          </a:prstGeom>
          <a:solidFill>
            <a:srgbClr val="50B482"/>
          </a:solidFill>
          <a:ln>
            <a:solidFill>
              <a:srgbClr val="44B28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07115E6B-77CE-A081-3E8F-B0F2F8AB871E}"/>
              </a:ext>
              <a:ext uri="{C183D7F6-B498-43B3-948B-1728B52AA6E4}">
                <adec:decorative xmlns:adec="http://schemas.microsoft.com/office/drawing/2017/decorative" val="1"/>
              </a:ext>
            </a:extLst>
          </p:cNvPr>
          <p:cNvSpPr/>
          <p:nvPr/>
        </p:nvSpPr>
        <p:spPr>
          <a:xfrm rot="5400000">
            <a:off x="-5549901" y="1911348"/>
            <a:ext cx="12194114" cy="213783"/>
          </a:xfrm>
          <a:prstGeom prst="rect">
            <a:avLst/>
          </a:prstGeom>
          <a:solidFill>
            <a:srgbClr val="BB3039"/>
          </a:solidFill>
          <a:ln>
            <a:solidFill>
              <a:srgbClr val="BB303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98165703"/>
      </p:ext>
    </p:extLst>
  </p:cSld>
  <p:clrMapOvr>
    <a:masterClrMapping/>
  </p:clrMapOvr>
  <mc:AlternateContent xmlns:mc="http://schemas.openxmlformats.org/markup-compatibility/2006" xmlns:p14="http://schemas.microsoft.com/office/powerpoint/2010/main">
    <mc:Choice Requires="p14">
      <p:transition spd="slow" p14:dur="2000" advTm="193881"/>
    </mc:Choice>
    <mc:Fallback xmlns="">
      <p:transition spd="slow" advTm="193881"/>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24AAB7-2226-7523-3097-5BBF7139B5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598820-A045-845A-3102-9A571DA5C548}"/>
              </a:ext>
            </a:extLst>
          </p:cNvPr>
          <p:cNvSpPr>
            <a:spLocks noGrp="1"/>
          </p:cNvSpPr>
          <p:nvPr>
            <p:ph type="title"/>
          </p:nvPr>
        </p:nvSpPr>
        <p:spPr/>
        <p:txBody>
          <a:bodyPr/>
          <a:lstStyle/>
          <a:p>
            <a:r>
              <a:rPr lang="en-US" b="1" dirty="0"/>
              <a:t>A</a:t>
            </a:r>
            <a:r>
              <a:rPr lang="en-CA" b="1" dirty="0" err="1"/>
              <a:t>pproach</a:t>
            </a:r>
            <a:r>
              <a:rPr lang="en-CA" b="1" dirty="0"/>
              <a:t> and Methods</a:t>
            </a:r>
          </a:p>
        </p:txBody>
      </p:sp>
      <p:sp>
        <p:nvSpPr>
          <p:cNvPr id="3" name="Content Placeholder 2">
            <a:extLst>
              <a:ext uri="{FF2B5EF4-FFF2-40B4-BE49-F238E27FC236}">
                <a16:creationId xmlns:a16="http://schemas.microsoft.com/office/drawing/2014/main" id="{291EF0BE-D49F-41C7-1875-313700285151}"/>
              </a:ext>
            </a:extLst>
          </p:cNvPr>
          <p:cNvSpPr>
            <a:spLocks noGrp="1"/>
          </p:cNvSpPr>
          <p:nvPr>
            <p:ph idx="1"/>
          </p:nvPr>
        </p:nvSpPr>
        <p:spPr>
          <a:xfrm>
            <a:off x="838200" y="1825625"/>
            <a:ext cx="10515600" cy="4623426"/>
          </a:xfrm>
        </p:spPr>
        <p:txBody>
          <a:bodyPr vert="horz" lIns="91440" tIns="45720" rIns="91440" bIns="45720" rtlCol="0" anchor="t">
            <a:normAutofit/>
          </a:bodyPr>
          <a:lstStyle/>
          <a:p>
            <a:pPr lvl="1"/>
            <a:r>
              <a:rPr lang="en-US" dirty="0"/>
              <a:t>D</a:t>
            </a:r>
            <a:r>
              <a:rPr lang="en-CA" dirty="0" err="1"/>
              <a:t>ocument</a:t>
            </a:r>
            <a:r>
              <a:rPr lang="en-CA" dirty="0"/>
              <a:t> analysis / Content analysis</a:t>
            </a:r>
          </a:p>
          <a:p>
            <a:pPr lvl="2">
              <a:lnSpc>
                <a:spcPct val="100000"/>
              </a:lnSpc>
            </a:pPr>
            <a:r>
              <a:rPr lang="en-CA" dirty="0"/>
              <a:t>“</a:t>
            </a:r>
            <a:r>
              <a:rPr lang="en-US" dirty="0"/>
              <a:t>Although documents invariably contain information, it is also quite clear that each and every document enters into human activity in a dual relation. First, documents enter the social field as receptacles (of instructions, obligations, contracts, wishes, reports, etc.). Second, they enter the field as agents in their own right, and as agents documents have effects long after their human creators are dead and buried (e.g., wills, testaments). In addition, documents as agents are always open to manipulation by others—as allies, as resources for further action, as opponents to be destroyed or suppressed.”  (Prior, 2008)</a:t>
            </a:r>
          </a:p>
          <a:p>
            <a:pPr lvl="2">
              <a:lnSpc>
                <a:spcPct val="100000"/>
              </a:lnSpc>
            </a:pPr>
            <a:r>
              <a:rPr lang="en-CA" dirty="0"/>
              <a:t>“</a:t>
            </a:r>
            <a:r>
              <a:rPr lang="en-US" b="0" i="0" dirty="0">
                <a:solidFill>
                  <a:srgbClr val="2E2E2E"/>
                </a:solidFill>
                <a:effectLst/>
              </a:rPr>
              <a:t>Exploring a text often depends as much on </a:t>
            </a:r>
            <a:r>
              <a:rPr lang="en-US" b="0" i="1" dirty="0">
                <a:solidFill>
                  <a:srgbClr val="2E2E2E"/>
                </a:solidFill>
                <a:effectLst/>
              </a:rPr>
              <a:t>focusing on what is said</a:t>
            </a:r>
            <a:r>
              <a:rPr lang="en-US" b="0" i="0" dirty="0">
                <a:solidFill>
                  <a:srgbClr val="2E2E2E"/>
                </a:solidFill>
                <a:effectLst/>
              </a:rPr>
              <a:t> – and how a specific argument, idea or concept is developed – as well as </a:t>
            </a:r>
            <a:r>
              <a:rPr lang="en-US" b="0" i="1" dirty="0">
                <a:solidFill>
                  <a:srgbClr val="2E2E2E"/>
                </a:solidFill>
                <a:effectLst/>
              </a:rPr>
              <a:t>focusing on what is not said</a:t>
            </a:r>
            <a:r>
              <a:rPr lang="en-US" b="0" i="0" dirty="0">
                <a:solidFill>
                  <a:srgbClr val="2E2E2E"/>
                </a:solidFill>
                <a:effectLst/>
              </a:rPr>
              <a:t> – the silences, gaps or omissions.” (Rapley, 2018)</a:t>
            </a:r>
          </a:p>
          <a:p>
            <a:pPr lvl="1"/>
            <a:r>
              <a:rPr lang="en-CA" dirty="0"/>
              <a:t>Method: Thematic coding</a:t>
            </a:r>
          </a:p>
        </p:txBody>
      </p:sp>
      <p:sp>
        <p:nvSpPr>
          <p:cNvPr id="6" name="Rectangle 5">
            <a:extLst>
              <a:ext uri="{FF2B5EF4-FFF2-40B4-BE49-F238E27FC236}">
                <a16:creationId xmlns:a16="http://schemas.microsoft.com/office/drawing/2014/main" id="{189ED671-B3DC-0A23-882F-2D1A1525ECEC}"/>
              </a:ext>
              <a:ext uri="{C183D7F6-B498-43B3-948B-1728B52AA6E4}">
                <adec:decorative xmlns:adec="http://schemas.microsoft.com/office/drawing/2017/decorative" val="1"/>
              </a:ext>
            </a:extLst>
          </p:cNvPr>
          <p:cNvSpPr/>
          <p:nvPr/>
        </p:nvSpPr>
        <p:spPr>
          <a:xfrm>
            <a:off x="-4233" y="408949"/>
            <a:ext cx="12194114" cy="213783"/>
          </a:xfrm>
          <a:prstGeom prst="rect">
            <a:avLst/>
          </a:prstGeom>
          <a:solidFill>
            <a:srgbClr val="50B482"/>
          </a:solidFill>
          <a:ln>
            <a:solidFill>
              <a:srgbClr val="44B28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13F5705-8D78-FB53-80D7-33FECEAFA96B}"/>
              </a:ext>
              <a:ext uri="{C183D7F6-B498-43B3-948B-1728B52AA6E4}">
                <adec:decorative xmlns:adec="http://schemas.microsoft.com/office/drawing/2017/decorative" val="1"/>
              </a:ext>
            </a:extLst>
          </p:cNvPr>
          <p:cNvSpPr/>
          <p:nvPr/>
        </p:nvSpPr>
        <p:spPr>
          <a:xfrm rot="5400000">
            <a:off x="-5549901" y="1911348"/>
            <a:ext cx="12194114" cy="213783"/>
          </a:xfrm>
          <a:prstGeom prst="rect">
            <a:avLst/>
          </a:prstGeom>
          <a:solidFill>
            <a:srgbClr val="BB3039"/>
          </a:solidFill>
          <a:ln>
            <a:solidFill>
              <a:srgbClr val="BB303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1808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ABAA36-5D0D-23E2-6AA8-C1677F3B692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3DF17A-9B10-E0C5-EDB6-7B8D8A23926D}"/>
              </a:ext>
            </a:extLst>
          </p:cNvPr>
          <p:cNvSpPr>
            <a:spLocks noGrp="1"/>
          </p:cNvSpPr>
          <p:nvPr>
            <p:ph type="title"/>
          </p:nvPr>
        </p:nvSpPr>
        <p:spPr/>
        <p:txBody>
          <a:bodyPr/>
          <a:lstStyle/>
          <a:p>
            <a:r>
              <a:rPr lang="en-US" b="1"/>
              <a:t>O</a:t>
            </a:r>
            <a:r>
              <a:rPr lang="en-CA" b="1" err="1"/>
              <a:t>ur</a:t>
            </a:r>
            <a:r>
              <a:rPr lang="en-CA" b="1"/>
              <a:t> Plan</a:t>
            </a:r>
          </a:p>
        </p:txBody>
      </p:sp>
      <p:sp>
        <p:nvSpPr>
          <p:cNvPr id="3" name="Content Placeholder 2">
            <a:extLst>
              <a:ext uri="{FF2B5EF4-FFF2-40B4-BE49-F238E27FC236}">
                <a16:creationId xmlns:a16="http://schemas.microsoft.com/office/drawing/2014/main" id="{FFDE85B7-28DF-43D1-2D13-E5EB8D83B11F}"/>
              </a:ext>
            </a:extLst>
          </p:cNvPr>
          <p:cNvSpPr>
            <a:spLocks noGrp="1"/>
          </p:cNvSpPr>
          <p:nvPr>
            <p:ph idx="1"/>
          </p:nvPr>
        </p:nvSpPr>
        <p:spPr>
          <a:xfrm>
            <a:off x="838200" y="1479884"/>
            <a:ext cx="10515600" cy="4697079"/>
          </a:xfrm>
        </p:spPr>
        <p:txBody>
          <a:bodyPr vert="horz" lIns="91440" tIns="45720" rIns="91440" bIns="45720" rtlCol="0" anchor="t">
            <a:normAutofit/>
          </a:bodyPr>
          <a:lstStyle/>
          <a:p>
            <a:pPr>
              <a:buFont typeface="Wingdings" panose="05000000000000000000" pitchFamily="2" charset="2"/>
              <a:buChar char="q"/>
            </a:pPr>
            <a:r>
              <a:rPr lang="en-CA" dirty="0"/>
              <a:t>Download Collective Agreements for the institutions included in </a:t>
            </a:r>
            <a:r>
              <a:rPr lang="en-CA" i="1" dirty="0"/>
              <a:t>Highs and Lows</a:t>
            </a:r>
          </a:p>
          <a:p>
            <a:pPr marL="914400" lvl="1" indent="-457200">
              <a:buFont typeface="+mj-lt"/>
              <a:buAutoNum type="arabicPeriod"/>
            </a:pPr>
            <a:r>
              <a:rPr lang="en-CA" i="1" dirty="0"/>
              <a:t>Current Collective Agreement</a:t>
            </a:r>
          </a:p>
          <a:p>
            <a:pPr marL="914400" lvl="1" indent="-457200">
              <a:buFont typeface="+mj-lt"/>
              <a:buAutoNum type="arabicPeriod"/>
            </a:pPr>
            <a:r>
              <a:rPr lang="en-CA" i="1" dirty="0"/>
              <a:t>Historical Collective Agreement (pre-2014)</a:t>
            </a:r>
          </a:p>
          <a:p>
            <a:pPr>
              <a:buFont typeface="Wingdings" panose="05000000000000000000" pitchFamily="2" charset="2"/>
              <a:buChar char="q"/>
            </a:pPr>
            <a:r>
              <a:rPr lang="en-CA" dirty="0"/>
              <a:t>Code CAs with themes from lit review and </a:t>
            </a:r>
            <a:r>
              <a:rPr lang="en-CA" i="1" dirty="0"/>
              <a:t>Highs and Lows</a:t>
            </a:r>
          </a:p>
          <a:p>
            <a:pPr>
              <a:buFont typeface="Wingdings" panose="05000000000000000000" pitchFamily="2" charset="2"/>
              <a:buChar char="q"/>
            </a:pPr>
            <a:r>
              <a:rPr lang="en-CA" dirty="0"/>
              <a:t>Compare the codes from the old CAs with the current CAs from the same institution</a:t>
            </a:r>
          </a:p>
          <a:p>
            <a:pPr>
              <a:buFont typeface="Wingdings" panose="05000000000000000000" pitchFamily="2" charset="2"/>
              <a:buChar char="q"/>
            </a:pPr>
            <a:endParaRPr lang="en-CA" dirty="0"/>
          </a:p>
          <a:p>
            <a:pPr lvl="1">
              <a:buFont typeface="Courier New" panose="020B0604020202020204" pitchFamily="34" charset="0"/>
              <a:buChar char="o"/>
            </a:pPr>
            <a:endParaRPr lang="en-CA" dirty="0"/>
          </a:p>
          <a:p>
            <a:pPr lvl="1">
              <a:buFont typeface="Courier New" panose="020B0604020202020204" pitchFamily="34" charset="0"/>
              <a:buChar char="o"/>
            </a:pPr>
            <a:endParaRPr lang="en-CA" dirty="0"/>
          </a:p>
        </p:txBody>
      </p:sp>
      <p:sp>
        <p:nvSpPr>
          <p:cNvPr id="6" name="Rectangle 5">
            <a:extLst>
              <a:ext uri="{FF2B5EF4-FFF2-40B4-BE49-F238E27FC236}">
                <a16:creationId xmlns:a16="http://schemas.microsoft.com/office/drawing/2014/main" id="{8AF26B25-0370-B979-1CEF-A4C169B91E04}"/>
              </a:ext>
              <a:ext uri="{C183D7F6-B498-43B3-948B-1728B52AA6E4}">
                <adec:decorative xmlns:adec="http://schemas.microsoft.com/office/drawing/2017/decorative" val="1"/>
              </a:ext>
            </a:extLst>
          </p:cNvPr>
          <p:cNvSpPr/>
          <p:nvPr/>
        </p:nvSpPr>
        <p:spPr>
          <a:xfrm>
            <a:off x="-4233" y="397932"/>
            <a:ext cx="12194114" cy="213783"/>
          </a:xfrm>
          <a:prstGeom prst="rect">
            <a:avLst/>
          </a:prstGeom>
          <a:solidFill>
            <a:srgbClr val="50B482"/>
          </a:solidFill>
          <a:ln>
            <a:solidFill>
              <a:srgbClr val="44B28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BC7F0E7-C56C-3872-8D1F-7101C2000F82}"/>
              </a:ext>
              <a:ext uri="{C183D7F6-B498-43B3-948B-1728B52AA6E4}">
                <adec:decorative xmlns:adec="http://schemas.microsoft.com/office/drawing/2017/decorative" val="1"/>
              </a:ext>
            </a:extLst>
          </p:cNvPr>
          <p:cNvSpPr/>
          <p:nvPr/>
        </p:nvSpPr>
        <p:spPr>
          <a:xfrm rot="5400000">
            <a:off x="-5549901" y="1911348"/>
            <a:ext cx="12194114" cy="213783"/>
          </a:xfrm>
          <a:prstGeom prst="rect">
            <a:avLst/>
          </a:prstGeom>
          <a:solidFill>
            <a:srgbClr val="BB3039"/>
          </a:solidFill>
          <a:ln>
            <a:solidFill>
              <a:srgbClr val="BB303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2667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5B101F-60EC-BA7C-7EDF-238D91D38B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7833E6-A80F-BC0A-68A6-327D4E3A9DE3}"/>
              </a:ext>
            </a:extLst>
          </p:cNvPr>
          <p:cNvSpPr>
            <a:spLocks noGrp="1"/>
          </p:cNvSpPr>
          <p:nvPr>
            <p:ph type="title"/>
          </p:nvPr>
        </p:nvSpPr>
        <p:spPr/>
        <p:txBody>
          <a:bodyPr/>
          <a:lstStyle/>
          <a:p>
            <a:r>
              <a:rPr lang="en-CA" b="1"/>
              <a:t>Our Progress</a:t>
            </a:r>
          </a:p>
        </p:txBody>
      </p:sp>
      <p:sp>
        <p:nvSpPr>
          <p:cNvPr id="3" name="Content Placeholder 2">
            <a:extLst>
              <a:ext uri="{FF2B5EF4-FFF2-40B4-BE49-F238E27FC236}">
                <a16:creationId xmlns:a16="http://schemas.microsoft.com/office/drawing/2014/main" id="{BE3AFDB7-9D5F-5930-DD9D-88EB251589BE}"/>
              </a:ext>
            </a:extLst>
          </p:cNvPr>
          <p:cNvSpPr>
            <a:spLocks noGrp="1"/>
          </p:cNvSpPr>
          <p:nvPr>
            <p:ph idx="1"/>
          </p:nvPr>
        </p:nvSpPr>
        <p:spPr/>
        <p:txBody>
          <a:bodyPr vert="horz" lIns="91440" tIns="45720" rIns="91440" bIns="45720" rtlCol="0" anchor="t">
            <a:normAutofit/>
          </a:bodyPr>
          <a:lstStyle/>
          <a:p>
            <a:pPr lvl="1"/>
            <a:r>
              <a:rPr lang="en-CA" dirty="0"/>
              <a:t>We have analyzed 10 CAs</a:t>
            </a:r>
          </a:p>
          <a:p>
            <a:pPr lvl="2"/>
            <a:r>
              <a:rPr lang="en-CA" dirty="0"/>
              <a:t>Acadia, Brandon, Cape Breton, Concordia, Dalhousie</a:t>
            </a:r>
          </a:p>
          <a:p>
            <a:pPr lvl="1"/>
            <a:r>
              <a:rPr lang="en-CA" dirty="0"/>
              <a:t>We have not yet coded for Wages and benefits (which could encompass much of a CA)</a:t>
            </a:r>
          </a:p>
          <a:p>
            <a:pPr lvl="2"/>
            <a:r>
              <a:rPr lang="en-CA" dirty="0"/>
              <a:t>We’ll do a second pass will also likely see more coding for more nebulous themes like “autonomy”</a:t>
            </a:r>
          </a:p>
        </p:txBody>
      </p:sp>
      <p:sp>
        <p:nvSpPr>
          <p:cNvPr id="6" name="Rectangle 5">
            <a:extLst>
              <a:ext uri="{FF2B5EF4-FFF2-40B4-BE49-F238E27FC236}">
                <a16:creationId xmlns:a16="http://schemas.microsoft.com/office/drawing/2014/main" id="{4E480FA7-1318-D326-8B79-978417664E4B}"/>
              </a:ext>
              <a:ext uri="{C183D7F6-B498-43B3-948B-1728B52AA6E4}">
                <adec:decorative xmlns:adec="http://schemas.microsoft.com/office/drawing/2017/decorative" val="1"/>
              </a:ext>
            </a:extLst>
          </p:cNvPr>
          <p:cNvSpPr/>
          <p:nvPr/>
        </p:nvSpPr>
        <p:spPr>
          <a:xfrm>
            <a:off x="-4233" y="397932"/>
            <a:ext cx="12194114" cy="213783"/>
          </a:xfrm>
          <a:prstGeom prst="rect">
            <a:avLst/>
          </a:prstGeom>
          <a:solidFill>
            <a:srgbClr val="50B482"/>
          </a:solidFill>
          <a:ln>
            <a:solidFill>
              <a:srgbClr val="44B28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3A5185A9-4426-9ED9-A247-F14061D46FDC}"/>
              </a:ext>
              <a:ext uri="{C183D7F6-B498-43B3-948B-1728B52AA6E4}">
                <adec:decorative xmlns:adec="http://schemas.microsoft.com/office/drawing/2017/decorative" val="1"/>
              </a:ext>
            </a:extLst>
          </p:cNvPr>
          <p:cNvSpPr/>
          <p:nvPr/>
        </p:nvSpPr>
        <p:spPr>
          <a:xfrm rot="5400000">
            <a:off x="-5549901" y="1911348"/>
            <a:ext cx="12194114" cy="213783"/>
          </a:xfrm>
          <a:prstGeom prst="rect">
            <a:avLst/>
          </a:prstGeom>
          <a:solidFill>
            <a:srgbClr val="BB3039"/>
          </a:solidFill>
          <a:ln>
            <a:solidFill>
              <a:srgbClr val="BB303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5021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F63840-E38C-37C4-1355-4D5963D63A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BF849F-0CEC-3A72-EC9B-6E48CBA30643}"/>
              </a:ext>
            </a:extLst>
          </p:cNvPr>
          <p:cNvSpPr>
            <a:spLocks noGrp="1"/>
          </p:cNvSpPr>
          <p:nvPr>
            <p:ph type="title"/>
          </p:nvPr>
        </p:nvSpPr>
        <p:spPr/>
        <p:txBody>
          <a:bodyPr/>
          <a:lstStyle/>
          <a:p>
            <a:r>
              <a:rPr lang="en-US" b="1"/>
              <a:t>Generally Interesting Things (so far!)</a:t>
            </a:r>
            <a:endParaRPr lang="en-CA" b="1"/>
          </a:p>
        </p:txBody>
      </p:sp>
      <p:sp>
        <p:nvSpPr>
          <p:cNvPr id="3" name="Content Placeholder 2">
            <a:extLst>
              <a:ext uri="{FF2B5EF4-FFF2-40B4-BE49-F238E27FC236}">
                <a16:creationId xmlns:a16="http://schemas.microsoft.com/office/drawing/2014/main" id="{B5E77CB3-5D40-1E89-B0EC-47FADBDBCA3F}"/>
              </a:ext>
            </a:extLst>
          </p:cNvPr>
          <p:cNvSpPr>
            <a:spLocks noGrp="1"/>
          </p:cNvSpPr>
          <p:nvPr>
            <p:ph idx="1"/>
          </p:nvPr>
        </p:nvSpPr>
        <p:spPr/>
        <p:txBody>
          <a:bodyPr vert="horz" lIns="91440" tIns="45720" rIns="91440" bIns="45720" rtlCol="0" anchor="t">
            <a:normAutofit/>
          </a:bodyPr>
          <a:lstStyle/>
          <a:p>
            <a:pPr lvl="1"/>
            <a:r>
              <a:rPr lang="en-US" sz="2000" dirty="0"/>
              <a:t>Unionized environments sometimes have interesting bargaining units</a:t>
            </a:r>
          </a:p>
          <a:p>
            <a:pPr lvl="2"/>
            <a:r>
              <a:rPr lang="en-US" dirty="0"/>
              <a:t>Split by full-time and part-time status (ex. Mount Allison, Laurier)</a:t>
            </a:r>
          </a:p>
          <a:p>
            <a:pPr lvl="2"/>
            <a:r>
              <a:rPr lang="en-US" dirty="0"/>
              <a:t>Split by jobs (ex. </a:t>
            </a:r>
            <a:r>
              <a:rPr lang="en-US" dirty="0">
                <a:effectLst/>
                <a:ea typeface="MS Mincho" panose="02020609040205080304" pitchFamily="49" charset="-128"/>
                <a:cs typeface="Arial" panose="020B0604020202020204" pitchFamily="34" charset="0"/>
              </a:rPr>
              <a:t>University of Alberta)</a:t>
            </a:r>
          </a:p>
          <a:p>
            <a:pPr lvl="1"/>
            <a:r>
              <a:rPr lang="en-US" sz="2000" dirty="0">
                <a:effectLst/>
                <a:ea typeface="MS Mincho" panose="02020609040205080304" pitchFamily="49" charset="-128"/>
                <a:cs typeface="Arial" panose="020B0604020202020204" pitchFamily="34" charset="0"/>
              </a:rPr>
              <a:t> Some CAs have changed greatly, others hardly at all</a:t>
            </a:r>
          </a:p>
          <a:p>
            <a:pPr lvl="2"/>
            <a:r>
              <a:rPr lang="en-US" dirty="0">
                <a:ea typeface="MS Mincho" panose="02020609040205080304" pitchFamily="49" charset="-128"/>
                <a:cs typeface="Arial" panose="020B0604020202020204" pitchFamily="34" charset="0"/>
              </a:rPr>
              <a:t>Speculate why – change in leadership, length of time the Union has been certified, etc. </a:t>
            </a:r>
          </a:p>
          <a:p>
            <a:pPr lvl="2"/>
            <a:r>
              <a:rPr lang="en-US" dirty="0">
                <a:ea typeface="MS Mincho" panose="02020609040205080304" pitchFamily="49" charset="-128"/>
                <a:cs typeface="Arial" panose="020B0604020202020204" pitchFamily="34" charset="0"/>
              </a:rPr>
              <a:t>Some changes are not easily coded (ex. Switching to gender neutral language) but are worth mention</a:t>
            </a:r>
          </a:p>
          <a:p>
            <a:pPr lvl="1"/>
            <a:r>
              <a:rPr lang="en-US" sz="2000" dirty="0">
                <a:ea typeface="MS Mincho" panose="02020609040205080304" pitchFamily="49" charset="-128"/>
                <a:cs typeface="Arial" panose="020B0604020202020204" pitchFamily="34" charset="0"/>
              </a:rPr>
              <a:t>When changes happen, there seems to be a trend of adding more information </a:t>
            </a:r>
          </a:p>
          <a:p>
            <a:pPr lvl="2"/>
            <a:r>
              <a:rPr lang="en-US" dirty="0">
                <a:ea typeface="MS Mincho" panose="02020609040205080304" pitchFamily="49" charset="-128"/>
                <a:cs typeface="Arial" panose="020B0604020202020204" pitchFamily="34" charset="0"/>
              </a:rPr>
              <a:t>“It is also notable that clauses that specify the nature of librarians’ research tend to lessen autonomy rather than increase it.” (</a:t>
            </a:r>
            <a:r>
              <a:rPr lang="en-CA" dirty="0"/>
              <a:t>Harrington &amp; </a:t>
            </a:r>
            <a:r>
              <a:rPr lang="en-CA" dirty="0" err="1"/>
              <a:t>Gerolami</a:t>
            </a:r>
            <a:r>
              <a:rPr lang="en-CA" dirty="0"/>
              <a:t>, 2014 </a:t>
            </a:r>
            <a:r>
              <a:rPr lang="en-US" dirty="0">
                <a:ea typeface="MS Mincho" panose="02020609040205080304" pitchFamily="49" charset="-128"/>
                <a:cs typeface="Arial" panose="020B0604020202020204" pitchFamily="34" charset="0"/>
              </a:rPr>
              <a:t>pg. 165)</a:t>
            </a:r>
          </a:p>
          <a:p>
            <a:pPr lvl="1"/>
            <a:endParaRPr lang="en-US" sz="2000" dirty="0"/>
          </a:p>
        </p:txBody>
      </p:sp>
      <p:sp>
        <p:nvSpPr>
          <p:cNvPr id="6" name="Rectangle 5">
            <a:extLst>
              <a:ext uri="{FF2B5EF4-FFF2-40B4-BE49-F238E27FC236}">
                <a16:creationId xmlns:a16="http://schemas.microsoft.com/office/drawing/2014/main" id="{2373F145-45A0-9D65-2239-1395851751B3}"/>
              </a:ext>
              <a:ext uri="{C183D7F6-B498-43B3-948B-1728B52AA6E4}">
                <adec:decorative xmlns:adec="http://schemas.microsoft.com/office/drawing/2017/decorative" val="1"/>
              </a:ext>
            </a:extLst>
          </p:cNvPr>
          <p:cNvSpPr/>
          <p:nvPr/>
        </p:nvSpPr>
        <p:spPr>
          <a:xfrm>
            <a:off x="-4233" y="397932"/>
            <a:ext cx="12194114" cy="213783"/>
          </a:xfrm>
          <a:prstGeom prst="rect">
            <a:avLst/>
          </a:prstGeom>
          <a:solidFill>
            <a:srgbClr val="50B482"/>
          </a:solidFill>
          <a:ln>
            <a:solidFill>
              <a:srgbClr val="44B28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D28A4AD-0150-898C-6466-78FF71E8CDFC}"/>
              </a:ext>
              <a:ext uri="{C183D7F6-B498-43B3-948B-1728B52AA6E4}">
                <adec:decorative xmlns:adec="http://schemas.microsoft.com/office/drawing/2017/decorative" val="1"/>
              </a:ext>
            </a:extLst>
          </p:cNvPr>
          <p:cNvSpPr/>
          <p:nvPr/>
        </p:nvSpPr>
        <p:spPr>
          <a:xfrm rot="5400000">
            <a:off x="-5549901" y="1911348"/>
            <a:ext cx="12194114" cy="213783"/>
          </a:xfrm>
          <a:prstGeom prst="rect">
            <a:avLst/>
          </a:prstGeom>
          <a:solidFill>
            <a:srgbClr val="BB3039"/>
          </a:solidFill>
          <a:ln>
            <a:solidFill>
              <a:srgbClr val="BB303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06785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6644F03B9AA704590C08C6B7FB8D7A6" ma:contentTypeVersion="17" ma:contentTypeDescription="Create a new document." ma:contentTypeScope="" ma:versionID="cd9e30c3d8f098e276da3331a42c914e">
  <xsd:schema xmlns:xsd="http://www.w3.org/2001/XMLSchema" xmlns:xs="http://www.w3.org/2001/XMLSchema" xmlns:p="http://schemas.microsoft.com/office/2006/metadata/properties" xmlns:ns2="46a6642b-034d-43cb-b36a-e10f9100d3d4" xmlns:ns3="16da0b21-4db5-445f-a6ce-fc01caff4769" targetNamespace="http://schemas.microsoft.com/office/2006/metadata/properties" ma:root="true" ma:fieldsID="dc1009920ebf9d62412a7ed3d4365178" ns2:_="" ns3:_="">
    <xsd:import namespace="46a6642b-034d-43cb-b36a-e10f9100d3d4"/>
    <xsd:import namespace="16da0b21-4db5-445f-a6ce-fc01caff476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LengthInSeconds" minOccurs="0"/>
                <xsd:element ref="ns3:SharedWithUsers" minOccurs="0"/>
                <xsd:element ref="ns3:SharedWithDetails" minOccurs="0"/>
                <xsd:element ref="ns2:MediaServiceDateTaken" minOccurs="0"/>
                <xsd:element ref="ns2:MediaServiceObjectDetectorVersions" minOccurs="0"/>
                <xsd:element ref="ns2:MediaServiceSearchPropertie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a6642b-034d-43cb-b36a-e10f9100d3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2111843b-6948-4e45-a4d0-217e70d3d48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da0b21-4db5-445f-a6ce-fc01caff4769"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657b61cd-48da-434e-80a3-aec6290b1f88}" ma:internalName="TaxCatchAll" ma:showField="CatchAllData" ma:web="16da0b21-4db5-445f-a6ce-fc01caff476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16da0b21-4db5-445f-a6ce-fc01caff4769" xsi:nil="true"/>
    <lcf76f155ced4ddcb4097134ff3c332f xmlns="46a6642b-034d-43cb-b36a-e10f9100d3d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2F11C15-CBEC-400E-8096-B70A448CF158}"/>
</file>

<file path=customXml/itemProps2.xml><?xml version="1.0" encoding="utf-8"?>
<ds:datastoreItem xmlns:ds="http://schemas.openxmlformats.org/officeDocument/2006/customXml" ds:itemID="{DDCAD58E-2D94-4459-A478-86549D396F9D}"/>
</file>

<file path=customXml/itemProps3.xml><?xml version="1.0" encoding="utf-8"?>
<ds:datastoreItem xmlns:ds="http://schemas.openxmlformats.org/officeDocument/2006/customXml" ds:itemID="{3C44634A-C6D1-4FF5-B0B1-AB3F655949FD}"/>
</file>

<file path=docMetadata/LabelInfo.xml><?xml version="1.0" encoding="utf-8"?>
<clbl:labelList xmlns:clbl="http://schemas.microsoft.com/office/2020/mipLabelMetadata">
  <clbl:label id="{be62a12b-2cad-49a1-a5fa-85f4f3156a7d}" enabled="0" method="" siteId="{be62a12b-2cad-49a1-a5fa-85f4f3156a7d}" removed="1"/>
</clbl:labelList>
</file>

<file path=docProps/app.xml><?xml version="1.0" encoding="utf-8"?>
<Properties xmlns="http://schemas.openxmlformats.org/officeDocument/2006/extended-properties" xmlns:vt="http://schemas.openxmlformats.org/officeDocument/2006/docPropsVTypes">
  <TotalTime>0</TotalTime>
  <Words>1610</Words>
  <Application>Microsoft Office PowerPoint</Application>
  <PresentationFormat>Widescreen</PresentationFormat>
  <Paragraphs>110</Paragraphs>
  <Slides>14</Slides>
  <Notes>12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From Highs and Lows to New Insights: Academic Librarians in Collective Agreements</vt:lpstr>
      <vt:lpstr>Overview</vt:lpstr>
      <vt:lpstr>Why?</vt:lpstr>
      <vt:lpstr>Why? continued</vt:lpstr>
      <vt:lpstr>Brief Literature Review Summary</vt:lpstr>
      <vt:lpstr>Approach and Methods</vt:lpstr>
      <vt:lpstr>Our Plan</vt:lpstr>
      <vt:lpstr>Our Progress</vt:lpstr>
      <vt:lpstr>Generally Interesting Things (so far!)</vt:lpstr>
      <vt:lpstr>Cool New Things - Workload</vt:lpstr>
      <vt:lpstr>Potentially Concerning Things</vt:lpstr>
      <vt:lpstr>Questions for the Audience</vt:lpstr>
      <vt:lpstr>Works Cited</vt:lpstr>
      <vt:lpstr>Questions or Feedback?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Jordan Pedersen</dc:creator>
  <cp:lastModifiedBy>Jordan Pedersen</cp:lastModifiedBy>
  <cp:revision>3</cp:revision>
  <dcterms:created xsi:type="dcterms:W3CDTF">2025-03-21T14:49:14Z</dcterms:created>
  <dcterms:modified xsi:type="dcterms:W3CDTF">2025-04-24T14:56:12Z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0x010100D6644F03B9AA704590C08C6B7FB8D7A6</vt:lpwstr>
  </property>
</Properties>
</file>