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7.xml" ContentType="application/vnd.openxmlformats-officedocument.presentationml.notesSlide+xml"/>
  <Override PartName="/ppt/webextensions/webextension1.xml" ContentType="application/vnd.ms-office.webextension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harts/style3.xml" ContentType="application/vnd.ms-office.chartstyle+xml"/>
  <Override PartName="/ppt/webextensions/taskpanes.xml" ContentType="application/vnd.ms-office.webextensiontaskpanes+xml"/>
  <Override PartName="/ppt/theme/theme2.xml" ContentType="application/vnd.openxmlformats-officedocument.theme+xml"/>
  <Override PartName="/ppt/charts/chart4.xml" ContentType="application/vnd.openxmlformats-officedocument.drawingml.chart+xml"/>
  <Override PartName="/ppt/charts/colors3.xml" ContentType="application/vnd.ms-office.chartcolorstyle+xml"/>
  <Override PartName="/ppt/charts/chart3.xml" ContentType="application/vnd.openxmlformats-officedocument.drawingml.chart+xml"/>
  <Override PartName="/ppt/charts/colors2.xml" ContentType="application/vnd.ms-office.chartcolorstyle+xml"/>
  <Override PartName="/ppt/charts/style2.xml" ContentType="application/vnd.ms-office.chartstyle+xml"/>
  <Override PartName="/ppt/charts/chart2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authors.xml" ContentType="application/vnd.ms-powerpoint.author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5.xml" ContentType="application/vnd.ms-office.chartcolorstyle+xml"/>
  <Override PartName="/ppt/charts/colors6.xml" ContentType="application/vnd.ms-office.chartcolorstyle+xml"/>
  <Override PartName="/ppt/charts/style5.xml" ContentType="application/vnd.ms-office.chartstyle+xml"/>
  <Override PartName="/ppt/charts/chart5.xml" ContentType="application/vnd.openxmlformats-officedocument.drawingml.chart+xml"/>
  <Override PartName="/ppt/charts/colors4.xml" ContentType="application/vnd.ms-office.chartcolorstyle+xml"/>
  <Override PartName="/ppt/charts/style4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ppt/revisionInfo.xml" ContentType="application/vnd.ms-powerpoint.revisioninfo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1"/>
  </p:sldMasterIdLst>
  <p:notesMasterIdLst>
    <p:notesMasterId r:id="rId17"/>
  </p:notesMasterIdLst>
  <p:sldIdLst>
    <p:sldId id="256" r:id="rId2"/>
    <p:sldId id="261" r:id="rId3"/>
    <p:sldId id="267" r:id="rId4"/>
    <p:sldId id="273" r:id="rId5"/>
    <p:sldId id="269" r:id="rId6"/>
    <p:sldId id="260" r:id="rId7"/>
    <p:sldId id="263" r:id="rId8"/>
    <p:sldId id="265" r:id="rId9"/>
    <p:sldId id="264" r:id="rId10"/>
    <p:sldId id="266" r:id="rId11"/>
    <p:sldId id="272" r:id="rId12"/>
    <p:sldId id="258" r:id="rId13"/>
    <p:sldId id="270" r:id="rId14"/>
    <p:sldId id="274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7C2FE35-3781-1022-31FE-BB8FB56F6AE4}" name="Emma Clarke" initials="EC" userId="S::emma.clarke@concordia.ca::1a12dc99-709e-4c76-8773-66f31cd25d62" providerId="AD"/>
  <p188:author id="{1D15A16D-9A6E-80A5-AA8D-0DE98ABF172E}" name="Meredith Giffin" initials="MG" userId="S::meredith.giffin@concordia.ca::7c57aefa-2638-40f7-8103-8792ceaf1a8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421A73"/>
    <a:srgbClr val="EBF3FF"/>
    <a:srgbClr val="D2E3F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0729FD-06C4-46E4-94A9-0E50618A23DA}" v="1" dt="2025-04-23T19:42:41.5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5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concordia-my.sharepoint.com/personal/emma_clarke_concordia_ca/Documents/LRF/Quantitative%20Methods%20for%20Assessing%20eBook%20Frontlist%20Use_LRF%202025_Line%20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concordia-my.sharepoint.com/personal/emma_clarke_concordia_ca/Documents/LRF/Quantitative%20Methods%20for%20Assessing%20eBook%20Frontlist%20Use_LRF%202025_ColumnClustered%20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concordia-my.sharepoint.com/personal/emma_clarke_concordia_ca/Documents/LRF/Quantitative%20Methods%20for%20Assessing%20eBook%20Frontlist%20Use_LRF%202025_BarClustered%20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concordia-my.sharepoint.com/personal/emma_clarke_concordia_ca/Documents/LRF/Quantitative%20Methods%20for%20Assessing%20eBook%20Frontlist%20Use_LRF%202025_BarClustered%20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concordia-my.sharepoint.com/personal/emma_clarke_concordia_ca/Documents/LRF/Quantitative%20Methods%20for%20Assessing%20eBook%20Frontlist%20Use_LRF%202025_Pie%20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concordia-my.sharepoint.com/personal/emma_clarke_concordia_ca/Documents/LRF/Quantitative%20Methods%20for%20Assessing%20eBook%20Frontlist%20Use_LRF%202025_ColumnClustere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concordia-my.sharepoint.com/personal/emma_clarke_concordia_ca/Documents/LRF/Quantitative%20Methods%20for%20Assessing%20eBook%20Frontlist%20Use_LRF%202025_Lin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concordia-my.sharepoint.com/personal/emma_clarke_concordia_ca/Documents/LRF/Quantitative%20Methods%20for%20Assessing%20eBook%20Frontlist%20Use_LRF%202025_Line%20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 Title Requests per Year (2019 - 2023)</a:t>
            </a:r>
          </a:p>
        </c:rich>
      </c:tx>
      <c:layout>
        <c:manualLayout>
          <c:xMode val="edge"/>
          <c:yMode val="edge"/>
          <c:x val="0.26289999665887098"/>
          <c:y val="1.80897068707360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Publisher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664</c:v>
                </c:pt>
                <c:pt idx="1">
                  <c:v>885</c:v>
                </c:pt>
                <c:pt idx="2">
                  <c:v>803</c:v>
                </c:pt>
                <c:pt idx="3">
                  <c:v>964</c:v>
                </c:pt>
                <c:pt idx="4">
                  <c:v>709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18-4457-BC00-ECB7CBE6294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Publisher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149</c:v>
                </c:pt>
                <c:pt idx="1">
                  <c:v>220</c:v>
                </c:pt>
                <c:pt idx="2">
                  <c:v>59</c:v>
                </c:pt>
                <c:pt idx="3">
                  <c:v>70</c:v>
                </c:pt>
                <c:pt idx="4">
                  <c:v>183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18-4457-BC00-ECB7CBE6294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Publisher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130</c:v>
                </c:pt>
                <c:pt idx="1">
                  <c:v>105</c:v>
                </c:pt>
                <c:pt idx="2">
                  <c:v>84</c:v>
                </c:pt>
                <c:pt idx="3">
                  <c:v>143</c:v>
                </c:pt>
                <c:pt idx="4">
                  <c:v>204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18-4457-BC00-ECB7CBE6294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Publisher 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2170</c:v>
                </c:pt>
                <c:pt idx="1">
                  <c:v>1637</c:v>
                </c:pt>
                <c:pt idx="2">
                  <c:v>1471</c:v>
                </c:pt>
                <c:pt idx="3">
                  <c:v>2588</c:v>
                </c:pt>
                <c:pt idx="4">
                  <c:v>2583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56-4CBC-A51A-EDCB73E90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54496"/>
        <c:axId val="2086475680"/>
      </c:lineChart>
      <c:catAx>
        <c:axId val="335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6475680"/>
        <c:crosses val="autoZero"/>
        <c:auto val="1"/>
        <c:lblAlgn val="ctr"/>
        <c:lblOffset val="100"/>
        <c:noMultiLvlLbl val="0"/>
      </c:catAx>
      <c:valAx>
        <c:axId val="2086475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Title Requests</a:t>
                </a:r>
              </a:p>
            </c:rich>
          </c:tx>
          <c:layout>
            <c:manualLayout>
              <c:xMode val="edge"/>
              <c:yMode val="edge"/>
              <c:x val="3.7129625684253651E-3"/>
              <c:y val="0.368539650251947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4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ptos Display"/>
                <a:ea typeface="Aptos Display"/>
                <a:cs typeface="Aptos Display"/>
              </a:defRPr>
            </a:pPr>
            <a:r>
              <a:rPr kumimoji="0" lang="en-US" sz="1862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ptos Narrow" panose="02110004020202020204"/>
              </a:rPr>
              <a:t>2021 Frontlist Usage (2021-2024)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ptos Display"/>
              <a:ea typeface="Aptos Display"/>
              <a:cs typeface="Aptos Display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Title Requests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178</c:v>
                </c:pt>
                <c:pt idx="2">
                  <c:v>206</c:v>
                </c:pt>
                <c:pt idx="3">
                  <c:v>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EA-43A4-AFAE-3C9037F6F11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87EA-43A4-AFAE-3C9037F6F11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87EA-43A4-AFAE-3C9037F6F11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1187176967"/>
        <c:axId val="1187179015"/>
      </c:barChart>
      <c:catAx>
        <c:axId val="1187176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7179015"/>
        <c:crosses val="autoZero"/>
        <c:auto val="1"/>
        <c:lblAlgn val="ctr"/>
        <c:lblOffset val="100"/>
        <c:noMultiLvlLbl val="0"/>
      </c:catAx>
      <c:valAx>
        <c:axId val="11871790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Title Requests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7176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2021 Frontlist: Requests by Title (2023)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1A98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White Evangelical Racism</c:v>
                </c:pt>
                <c:pt idx="1">
                  <c:v>Black Marxism, Revised and Updated Third Edition</c:v>
                </c:pt>
                <c:pt idx="2">
                  <c:v>Emotional Landscapes</c:v>
                </c:pt>
                <c:pt idx="3">
                  <c:v>Firepower</c:v>
                </c:pt>
                <c:pt idx="4">
                  <c:v>Syrian Requiem</c:v>
                </c:pt>
                <c:pt idx="5">
                  <c:v>The Charter. Bill 101 and English-Speaking Quebec</c:v>
                </c:pt>
                <c:pt idx="6">
                  <c:v>Land Fictions</c:v>
                </c:pt>
                <c:pt idx="7">
                  <c:v>Modi's India</c:v>
                </c:pt>
                <c:pt idx="8">
                  <c:v>What We Owe Each Other</c:v>
                </c:pt>
                <c:pt idx="9">
                  <c:v>The Political Economy of Digital Monopolies</c:v>
                </c:pt>
                <c:pt idx="10">
                  <c:v>La réforme du mode de scrutin au Québec</c:v>
                </c:pt>
                <c:pt idx="11">
                  <c:v>Ideology and International Institutions</c:v>
                </c:pt>
                <c:pt idx="12">
                  <c:v>Restorative Justice for Survivors of Sexual Abuse</c:v>
                </c:pt>
                <c:pt idx="13">
                  <c:v>Winners and Losers</c:v>
                </c:pt>
                <c:pt idx="14">
                  <c:v>The Uses and Abuses of Weaponized Interdependence</c:v>
                </c:pt>
                <c:pt idx="15">
                  <c:v>Seeing the City</c:v>
                </c:pt>
                <c:pt idx="16">
                  <c:v>Desertion</c:v>
                </c:pt>
                <c:pt idx="17">
                  <c:v>Global Goliaths</c:v>
                </c:pt>
                <c:pt idx="18">
                  <c:v>Negotiating Autonomy</c:v>
                </c:pt>
                <c:pt idx="19">
                  <c:v>The Constitution of Knowledge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75</c:v>
                </c:pt>
                <c:pt idx="1">
                  <c:v>24</c:v>
                </c:pt>
                <c:pt idx="2">
                  <c:v>10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42-4DCA-9ED9-0214631BD8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20715615"/>
        <c:axId val="320709375"/>
      </c:barChart>
      <c:catAx>
        <c:axId val="32071561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0709375"/>
        <c:crosses val="autoZero"/>
        <c:auto val="1"/>
        <c:lblAlgn val="ctr"/>
        <c:lblOffset val="100"/>
        <c:noMultiLvlLbl val="0"/>
      </c:catAx>
      <c:valAx>
        <c:axId val="320709375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07156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2021 Frontlist: Requests by Title (2023)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The Indigenous Paleolithic of the Western Hemisphere</c:v>
                </c:pt>
                <c:pt idx="1">
                  <c:v>Athens at the Margins</c:v>
                </c:pt>
                <c:pt idx="2">
                  <c:v>Winged Stallions and Wicked Mares</c:v>
                </c:pt>
                <c:pt idx="3">
                  <c:v>Death, Power, and Apotheosis in Ancient Egypt</c:v>
                </c:pt>
                <c:pt idx="4">
                  <c:v>Sorcery in Mesoamerica</c:v>
                </c:pt>
                <c:pt idx="5">
                  <c:v>Negotiating Heritage through Education and Archaeology</c:v>
                </c:pt>
                <c:pt idx="6">
                  <c:v>Night and Darkness in Ancient Mesoamerica</c:v>
                </c:pt>
                <c:pt idx="7">
                  <c:v>Immigration et nouvelles vies</c:v>
                </c:pt>
                <c:pt idx="8">
                  <c:v>Banlieue, dites-vous ? : La suburbanisation dans la région métropolitaine de Montréal</c:v>
                </c:pt>
                <c:pt idx="9">
                  <c:v>Babaylan Sing Back</c:v>
                </c:pt>
                <c:pt idx="10">
                  <c:v>Seeing Like a Child</c:v>
                </c:pt>
                <c:pt idx="11">
                  <c:v>La recherche centrée sur lenfant : défis éthiques et innovations méthodologiques</c:v>
                </c:pt>
                <c:pt idx="12">
                  <c:v>Disability and Ageing</c:v>
                </c:pt>
                <c:pt idx="13">
                  <c:v>Quilcapampa</c:v>
                </c:pt>
                <c:pt idx="14">
                  <c:v>Tomorrows Communities</c:v>
                </c:pt>
                <c:pt idx="15">
                  <c:v>Volume 1: Community and Society</c:v>
                </c:pt>
                <c:pt idx="16">
                  <c:v>The Pomegranates and Other Modern Italian Fairy Tales</c:v>
                </c:pt>
                <c:pt idx="17">
                  <c:v>The Archaeology of the Upper Amazon</c:v>
                </c:pt>
                <c:pt idx="18">
                  <c:v>Antiquarians of Nineteenth-Century Japan</c:v>
                </c:pt>
                <c:pt idx="19">
                  <c:v>Colonial Legacies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86</c:v>
                </c:pt>
                <c:pt idx="1">
                  <c:v>8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37-4E15-B8D6-C92299FB60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1714879"/>
        <c:axId val="302100607"/>
      </c:barChart>
      <c:catAx>
        <c:axId val="30171487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2100607"/>
        <c:crosses val="autoZero"/>
        <c:auto val="1"/>
        <c:lblAlgn val="ctr"/>
        <c:lblOffset val="100"/>
        <c:noMultiLvlLbl val="0"/>
      </c:catAx>
      <c:valAx>
        <c:axId val="302100607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714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cap="none"/>
              <a:t>2021 Frontlist: Title Requests Received in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Requests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CCA-4785-AD6D-34B0A66C7777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CCA-4785-AD6D-34B0A66C7777}"/>
              </c:ext>
            </c:extLst>
          </c:dPt>
          <c:dPt>
            <c:idx val="2"/>
            <c:bubble3D val="0"/>
            <c:spPr>
              <a:solidFill>
                <a:srgbClr val="FFFF00">
                  <a:alpha val="90000"/>
                </a:srgbClr>
              </a:solidFill>
              <a:ln w="19050">
                <a:solidFill>
                  <a:srgbClr val="FFFF00"/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rgbClr val="FFFF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CCA-4785-AD6D-34B0A66C7777}"/>
              </c:ext>
            </c:extLst>
          </c:dPt>
          <c:dLbls>
            <c:dLbl>
              <c:idx val="0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EB3D8EB4-8D01-4BA0-B1DD-1221535187B1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82FF100C-0364-4588-ACF2-B05D281E6F39}" type="PERCENTAGE">
                      <a:rPr lang="en-US" baseline="0"/>
                      <a:pPr>
                        <a:defRPr/>
                      </a:pPr>
                      <a:t>[PERCENTAGE]</a:t>
                    </a:fld>
                    <a:endParaRPr lang="en-US" baseline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CCA-4785-AD6D-34B0A66C7777}"/>
                </c:ext>
              </c:extLst>
            </c:dLbl>
            <c:dLbl>
              <c:idx val="1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FDF57C4C-00D9-447B-9C9A-56533EAACE55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6B20C5A4-631D-4C33-B939-A73EC1B72FB2}" type="PERCENTAG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baseline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CCA-4785-AD6D-34B0A66C7777}"/>
                </c:ext>
              </c:extLst>
            </c:dLbl>
            <c:dLbl>
              <c:idx val="2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5719C7B7-A781-4F4A-A125-93B5BB93794F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A68B5CF6-FF87-4A4D-8F60-1D4FAE5829CF}" type="PERCENTAG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baseline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CCA-4785-AD6D-34B0A66C7777}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156082"/>
                </a:solidFill>
                <a:round/>
              </a:ln>
              <a:effectLst>
                <a:outerShdw blurRad="50800" dist="38100" dir="2700000" algn="tl" rotWithShape="0">
                  <a:srgbClr val="156082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None</c:v>
                </c:pt>
                <c:pt idx="1">
                  <c:v>1 to 19</c:v>
                </c:pt>
                <c:pt idx="2">
                  <c:v>20+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243</c:v>
                </c:pt>
                <c:pt idx="1">
                  <c:v>52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5D-40AA-B5E6-2504E7475CF8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Cumulative use of frontlist A (2021)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Used Titles</c:v>
                </c:pt>
              </c:strCache>
            </c:strRef>
          </c:tx>
          <c:spPr>
            <a:ln w="28575" cap="rnd">
              <a:solidFill>
                <a:srgbClr val="782170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rgbClr val="78217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0.18</c:v>
                </c:pt>
                <c:pt idx="2">
                  <c:v>0.28999999999999998</c:v>
                </c:pt>
                <c:pt idx="3">
                  <c:v>0.34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25-463D-85EB-601B5D41B50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5502479"/>
        <c:axId val="445502959"/>
      </c:lineChart>
      <c:catAx>
        <c:axId val="445502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502959"/>
        <c:crosses val="autoZero"/>
        <c:auto val="1"/>
        <c:lblAlgn val="ctr"/>
        <c:lblOffset val="100"/>
        <c:noMultiLvlLbl val="0"/>
      </c:catAx>
      <c:valAx>
        <c:axId val="4455029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of Frontlist Used</a:t>
                </a:r>
              </a:p>
            </c:rich>
          </c:tx>
          <c:layout>
            <c:manualLayout>
              <c:xMode val="edge"/>
              <c:yMode val="edge"/>
              <c:x val="2.2371551052546065E-3"/>
              <c:y val="0.261092576773750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5024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Average Cost-per-Title (USD)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CPT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2019 Frontlist</c:v>
                </c:pt>
                <c:pt idx="1">
                  <c:v>2020 Frontlist</c:v>
                </c:pt>
                <c:pt idx="2">
                  <c:v>2021 Frontlist</c:v>
                </c:pt>
                <c:pt idx="3">
                  <c:v>2022 Frontlist</c:v>
                </c:pt>
                <c:pt idx="4">
                  <c:v>2023 Frontlist</c:v>
                </c:pt>
              </c:strCache>
            </c:strRef>
          </c:cat>
          <c:val>
            <c:numRef>
              <c:f>Sheet1!$B$2:$B$6</c:f>
              <c:numCache>
                <c:formatCode>_([$$-409]* #,##0.00_);_([$$-409]* \(#,##0.00\);_([$$-409]* "-"??_);_(@_)</c:formatCode>
                <c:ptCount val="5"/>
                <c:pt idx="0">
                  <c:v>25.27</c:v>
                </c:pt>
                <c:pt idx="1">
                  <c:v>26.06</c:v>
                </c:pt>
                <c:pt idx="2">
                  <c:v>28.84</c:v>
                </c:pt>
                <c:pt idx="3">
                  <c:v>29.24</c:v>
                </c:pt>
                <c:pt idx="4">
                  <c:v>43.33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41-40B7-9C87-9B5277A7042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53484288"/>
        <c:axId val="253478048"/>
      </c:lineChart>
      <c:catAx>
        <c:axId val="25348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478048"/>
        <c:crosses val="autoZero"/>
        <c:auto val="1"/>
        <c:lblAlgn val="ctr"/>
        <c:lblOffset val="100"/>
        <c:noMultiLvlLbl val="0"/>
      </c:catAx>
      <c:valAx>
        <c:axId val="253478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[$$-409]* #,##0.00_);_([$$-409]* \(#,##0.00\);_([$$-409]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484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Average </a:t>
            </a:r>
            <a:r>
              <a:rPr lang="en-US"/>
              <a:t>Cost-per-Title vs</a:t>
            </a:r>
            <a:r>
              <a:rPr lang="en-US" dirty="0"/>
              <a:t>. Cost-Per-Used-Title (2023 Usage Year) in USD</a:t>
            </a:r>
          </a:p>
        </c:rich>
      </c:tx>
      <c:layout>
        <c:manualLayout>
          <c:xMode val="edge"/>
          <c:yMode val="edge"/>
          <c:x val="0.16026052139505303"/>
          <c:y val="1.55077806285450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Cost-per-Title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2021 Frontlist</c:v>
                </c:pt>
              </c:strCache>
            </c:strRef>
          </c:cat>
          <c:val>
            <c:numRef>
              <c:f>Sheet1!$B$2</c:f>
              <c:numCache>
                <c:formatCode>"$"#,##0.00_);[Red]\("$"#,##0.00\)</c:formatCode>
                <c:ptCount val="1"/>
                <c:pt idx="0">
                  <c:v>28.84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66-40FC-AA40-A30CD1AAEEB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Cost-per-Used-Title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2021 Frontlist</c:v>
                </c:pt>
              </c:strCache>
            </c:strRef>
          </c:cat>
          <c:val>
            <c:numRef>
              <c:f>Sheet1!$B$3</c:f>
              <c:numCache>
                <c:formatCode>"$"#,##0.00_);[Red]\("$"#,##0.00\)</c:formatCode>
                <c:ptCount val="1"/>
                <c:pt idx="0">
                  <c:v>158.61000000000001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166-40FC-AA40-A30CD1AAEE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587968"/>
        <c:axId val="49588448"/>
      </c:barChart>
      <c:catAx>
        <c:axId val="4958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88448"/>
        <c:crosses val="autoZero"/>
        <c:auto val="1"/>
        <c:lblAlgn val="ctr"/>
        <c:lblOffset val="100"/>
        <c:noMultiLvlLbl val="0"/>
      </c:catAx>
      <c:valAx>
        <c:axId val="49588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_);[Red]\(&quot;$&quot;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8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BAA7A-9E9D-4403-B116-058FADD55A6D}" type="datetimeFigureOut"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D17BD-8209-4507-8363-325E9DFE8B7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81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D17BD-8209-4507-8363-325E9DFE8B78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61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D17BD-8209-4507-8363-325E9DFE8B78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21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D17BD-8209-4507-8363-325E9DFE8B78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10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D17BD-8209-4507-8363-325E9DFE8B78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84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D17BD-8209-4507-8363-325E9DFE8B78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02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D17BD-8209-4507-8363-325E9DFE8B78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898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D17BD-8209-4507-8363-325E9DFE8B78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27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0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5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965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0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6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00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2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4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87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7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rl.acrl.org/index.php/crl/article/view/23530/30839" TargetMode="External"/><Relationship Id="rId7" Type="http://schemas.openxmlformats.org/officeDocument/2006/relationships/hyperlink" Target="https://doi.org/https:/doi.org/10.1080/14649055.2008.10766213" TargetMode="External"/><Relationship Id="rId2" Type="http://schemas.openxmlformats.org/officeDocument/2006/relationships/hyperlink" Target="https://doi.org/10.5860/lrts.59n3.10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https:/doi.org/10.5703/1288284316656" TargetMode="External"/><Relationship Id="rId5" Type="http://schemas.openxmlformats.org/officeDocument/2006/relationships/hyperlink" Target="https://doi.org/10.1080/08963568.2013.767121" TargetMode="External"/><Relationship Id="rId4" Type="http://schemas.openxmlformats.org/officeDocument/2006/relationships/hyperlink" Target="https://doi.org/https:/doi.org/10.5860/ltr.53n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EB3FD-3D3F-BBBE-DF75-7B58EC113A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Quantitative Methods for Assessing eBook Frontlist Use at a University Library</a:t>
            </a:r>
            <a:r>
              <a:rPr lang="en-US"/>
              <a:t> 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F270AD-779E-80EE-EA37-D868191791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Emma Clarke and Meredith Giffin</a:t>
            </a:r>
            <a:br>
              <a:rPr lang="en-US"/>
            </a:br>
            <a:endParaRPr lang="en-US"/>
          </a:p>
          <a:p>
            <a:r>
              <a:rPr lang="en-US" sz="2000"/>
              <a:t>Concordia Library Research Forum</a:t>
            </a:r>
          </a:p>
          <a:p>
            <a:r>
              <a:rPr lang="en-US" sz="2000"/>
              <a:t>April 25, 2025</a:t>
            </a:r>
            <a:endParaRPr lang="en-CA" sz="2000"/>
          </a:p>
        </p:txBody>
      </p:sp>
    </p:spTree>
    <p:extLst>
      <p:ext uri="{BB962C8B-B14F-4D97-AF65-F5344CB8AC3E}">
        <p14:creationId xmlns:p14="http://schemas.microsoft.com/office/powerpoint/2010/main" val="507692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AD118-DFE6-F070-B7DC-C02EDE3CF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44" y="1846"/>
            <a:ext cx="10515600" cy="1147989"/>
          </a:xfrm>
        </p:spPr>
        <p:txBody>
          <a:bodyPr>
            <a:normAutofit/>
          </a:bodyPr>
          <a:lstStyle/>
          <a:p>
            <a:r>
              <a:rPr lang="en-US" sz="4000" b="1" dirty="0">
                <a:ea typeface="Calibri Light"/>
                <a:cs typeface="Calibri Light"/>
              </a:rPr>
              <a:t>Percentage of </a:t>
            </a:r>
            <a:r>
              <a:rPr lang="en-US" sz="4000" b="1" dirty="0">
                <a:solidFill>
                  <a:srgbClr val="990000"/>
                </a:solidFill>
                <a:ea typeface="Calibri Light"/>
                <a:cs typeface="Calibri Light"/>
              </a:rPr>
              <a:t>frontlist A</a:t>
            </a:r>
            <a:r>
              <a:rPr lang="en-US" sz="4000" b="1" dirty="0">
                <a:ea typeface="Calibri Light"/>
                <a:cs typeface="Calibri Light"/>
              </a:rPr>
              <a:t> used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404E2AC-B2AE-7C75-7EFB-B0A13B556C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7936096"/>
              </p:ext>
            </p:extLst>
          </p:nvPr>
        </p:nvGraphicFramePr>
        <p:xfrm>
          <a:off x="1493982" y="995506"/>
          <a:ext cx="9204036" cy="5691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3235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9E0A7-8534-185F-D9C7-C06F332FB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487" y="2023"/>
            <a:ext cx="10515600" cy="1325563"/>
          </a:xfrm>
        </p:spPr>
        <p:txBody>
          <a:bodyPr/>
          <a:lstStyle/>
          <a:p>
            <a:r>
              <a:rPr lang="en-US" b="1" dirty="0"/>
              <a:t>Cumulative use of </a:t>
            </a:r>
            <a:r>
              <a:rPr lang="en-US" b="1" dirty="0">
                <a:solidFill>
                  <a:srgbClr val="990000"/>
                </a:solidFill>
              </a:rPr>
              <a:t>frontlist A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5F828F4-872D-8390-589F-655C14A884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5357326"/>
              </p:ext>
            </p:extLst>
          </p:nvPr>
        </p:nvGraphicFramePr>
        <p:xfrm>
          <a:off x="123257" y="1095620"/>
          <a:ext cx="8401295" cy="5130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489717-7A00-2FDC-3EA6-7ADCA12D03AF}"/>
              </a:ext>
            </a:extLst>
          </p:cNvPr>
          <p:cNvSpPr txBox="1"/>
          <p:nvPr/>
        </p:nvSpPr>
        <p:spPr>
          <a:xfrm>
            <a:off x="8419761" y="1734845"/>
            <a:ext cx="3663830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421A73"/>
                </a:solidFill>
                <a:latin typeface="Aptos"/>
                <a:ea typeface="+mn-lt"/>
                <a:cs typeface="+mn-lt"/>
              </a:rPr>
              <a:t>"If this figure remains low, even several years out, then individual title selection might make more sense for a library.</a:t>
            </a:r>
            <a:br>
              <a:rPr lang="en-US" sz="2000" dirty="0">
                <a:latin typeface="Aptos"/>
                <a:ea typeface="+mn-lt"/>
                <a:cs typeface="+mn-lt"/>
              </a:rPr>
            </a:br>
            <a:br>
              <a:rPr lang="en-US" sz="2000" dirty="0">
                <a:latin typeface="Aptos"/>
                <a:ea typeface="+mn-lt"/>
                <a:cs typeface="+mn-lt"/>
              </a:rPr>
            </a:br>
            <a:r>
              <a:rPr lang="en-US" sz="2000" dirty="0">
                <a:solidFill>
                  <a:srgbClr val="421A73"/>
                </a:solidFill>
                <a:latin typeface="Aptos"/>
                <a:ea typeface="+mn-lt"/>
                <a:cs typeface="+mn-lt"/>
              </a:rPr>
              <a:t>Conversely, a high figure would suggest that the savings in time and money by purchasing the collection in its entirety would outweigh the fact that some titles were never used." </a:t>
            </a:r>
          </a:p>
          <a:p>
            <a:r>
              <a:rPr lang="en-US" sz="2000" i="1" dirty="0">
                <a:latin typeface="Aptos"/>
                <a:ea typeface="+mn-lt"/>
                <a:cs typeface="Segoe UI"/>
              </a:rPr>
              <a:t>Lener &amp; Moulton (2017)</a:t>
            </a:r>
            <a:endParaRPr lang="en-US" sz="2000" i="1" dirty="0">
              <a:latin typeface="Aptos"/>
            </a:endParaRPr>
          </a:p>
        </p:txBody>
      </p:sp>
    </p:spTree>
    <p:extLst>
      <p:ext uri="{BB962C8B-B14F-4D97-AF65-F5344CB8AC3E}">
        <p14:creationId xmlns:p14="http://schemas.microsoft.com/office/powerpoint/2010/main" val="1274052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D4D224-D1A1-4D0E-A08B-D27BFE76C8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D618D6A7-FC51-CB48-D5E5-E1AE79F67A20}"/>
              </a:ext>
            </a:extLst>
          </p:cNvPr>
          <p:cNvSpPr txBox="1">
            <a:spLocks/>
          </p:cNvSpPr>
          <p:nvPr/>
        </p:nvSpPr>
        <p:spPr>
          <a:xfrm>
            <a:off x="119478" y="-526586"/>
            <a:ext cx="12558531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Longitudinal analysis of </a:t>
            </a:r>
            <a:r>
              <a:rPr lang="en-US" b="1" dirty="0">
                <a:solidFill>
                  <a:srgbClr val="990000"/>
                </a:solidFill>
              </a:rPr>
              <a:t>frontlist A</a:t>
            </a:r>
            <a:r>
              <a:rPr lang="en-US" b="1" dirty="0"/>
              <a:t>'s cost-per-title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6F39758-87BF-BF6C-6C4C-B53AAA8930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5619195"/>
              </p:ext>
            </p:extLst>
          </p:nvPr>
        </p:nvGraphicFramePr>
        <p:xfrm>
          <a:off x="945266" y="989194"/>
          <a:ext cx="10610125" cy="5574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72795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7C8FE-EBFF-BD64-EA79-C643C4F36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50" y="4092"/>
            <a:ext cx="10515600" cy="1325563"/>
          </a:xfrm>
        </p:spPr>
        <p:txBody>
          <a:bodyPr/>
          <a:lstStyle/>
          <a:p>
            <a:r>
              <a:rPr lang="en-US" sz="4300" b="1" dirty="0"/>
              <a:t>A closer look at </a:t>
            </a:r>
            <a:r>
              <a:rPr lang="en-US" sz="4300" b="1" dirty="0">
                <a:solidFill>
                  <a:srgbClr val="990000"/>
                </a:solidFill>
              </a:rPr>
              <a:t>frontlist A</a:t>
            </a:r>
            <a:r>
              <a:rPr lang="en-US" sz="4300" b="1" dirty="0"/>
              <a:t>'s cost</a:t>
            </a:r>
            <a:endParaRPr lang="en-US" b="1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A907431-42EF-ACDF-A233-99A7E7A9AC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3597183"/>
              </p:ext>
            </p:extLst>
          </p:nvPr>
        </p:nvGraphicFramePr>
        <p:xfrm>
          <a:off x="1235883" y="1114964"/>
          <a:ext cx="9710152" cy="5405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7791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87231-7598-9429-32AC-AE009122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818" y="241860"/>
            <a:ext cx="10515600" cy="1325563"/>
          </a:xfrm>
        </p:spPr>
        <p:txBody>
          <a:bodyPr/>
          <a:lstStyle/>
          <a:p>
            <a:r>
              <a:rPr lang="en-US" b="1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BA2E3-BB6B-73B0-14FD-2C3A7F0BA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Examine thematic collections with:</a:t>
            </a:r>
          </a:p>
          <a:p>
            <a:pPr lvl="1"/>
            <a:r>
              <a:rPr lang="en-US" dirty="0"/>
              <a:t>Consistent frontlist purchases</a:t>
            </a:r>
          </a:p>
          <a:p>
            <a:pPr lvl="1"/>
            <a:r>
              <a:rPr lang="en-US" dirty="0"/>
              <a:t>Increasing costs</a:t>
            </a:r>
          </a:p>
          <a:p>
            <a:pPr lvl="1"/>
            <a:r>
              <a:rPr lang="en-US" dirty="0"/>
              <a:t>Low % of frontlist used</a:t>
            </a:r>
          </a:p>
          <a:p>
            <a:pPr lvl="1"/>
            <a:endParaRPr lang="en-US" dirty="0"/>
          </a:p>
          <a:p>
            <a:r>
              <a:rPr lang="en-US" dirty="0"/>
              <a:t>Post-assessment considerations:</a:t>
            </a:r>
          </a:p>
          <a:p>
            <a:pPr lvl="1"/>
            <a:r>
              <a:rPr lang="en-US" dirty="0"/>
              <a:t>Ceasing frontlist purchase</a:t>
            </a:r>
          </a:p>
          <a:p>
            <a:pPr lvl="1"/>
            <a:r>
              <a:rPr lang="en-US" dirty="0"/>
              <a:t>Other acquisition models from that provider, or a provider in the same discipline (e.g., an EBA)</a:t>
            </a:r>
          </a:p>
          <a:p>
            <a:pPr marL="457200" lvl="1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6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8A47C-76DE-5416-3DA9-014BF8AD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153" y="382846"/>
            <a:ext cx="10515600" cy="1325563"/>
          </a:xfrm>
        </p:spPr>
        <p:txBody>
          <a:bodyPr/>
          <a:lstStyle/>
          <a:p>
            <a:r>
              <a:rPr lang="en-US" b="1"/>
              <a:t>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44E9C-F891-C2B3-313E-2CE96DE96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buNone/>
            </a:pPr>
            <a:r>
              <a:rPr lang="en-US" sz="1800" dirty="0">
                <a:ea typeface="+mn-lt"/>
                <a:cs typeface="+mn-lt"/>
              </a:rPr>
              <a:t>Carrico, S. B., Cataldo, T. T., Botero, C., &amp; Shelton, T. (2015). What Cost and Usage Data Reveals About E-Book Acquisitions: Ramifications for Collection Development. </a:t>
            </a:r>
            <a:r>
              <a:rPr lang="en-US" sz="1800" i="1" dirty="0">
                <a:ea typeface="+mn-lt"/>
                <a:cs typeface="+mn-lt"/>
              </a:rPr>
              <a:t>Library Resources &amp; Technical Services</a:t>
            </a:r>
            <a:r>
              <a:rPr lang="en-US" sz="1800" dirty="0">
                <a:ea typeface="+mn-lt"/>
                <a:cs typeface="+mn-lt"/>
              </a:rPr>
              <a:t>, </a:t>
            </a:r>
            <a:r>
              <a:rPr lang="en-US" sz="1800" i="1" dirty="0">
                <a:ea typeface="+mn-lt"/>
                <a:cs typeface="+mn-lt"/>
              </a:rPr>
              <a:t>59</a:t>
            </a:r>
            <a:r>
              <a:rPr lang="en-US" sz="1800" dirty="0">
                <a:ea typeface="+mn-lt"/>
                <a:cs typeface="+mn-lt"/>
              </a:rPr>
              <a:t>(3), 102–111. </a:t>
            </a:r>
            <a:r>
              <a:rPr lang="en-CA" sz="1800" b="0" i="0" u="sng" dirty="0">
                <a:solidFill>
                  <a:srgbClr val="000000"/>
                </a:solidFill>
                <a:effectLst/>
                <a:hlinkClick r:id="rId2"/>
              </a:rPr>
              <a:t>https://doi.org/10.5860/lrts.59n3.102 </a:t>
            </a:r>
            <a:endParaRPr lang="en-CA" sz="1800" u="sng">
              <a:solidFill>
                <a:srgbClr val="000000"/>
              </a:solidFill>
              <a:ea typeface="+mn-lt"/>
              <a:cs typeface="+mn-lt"/>
            </a:endParaRPr>
          </a:p>
          <a:p>
            <a:pPr>
              <a:buNone/>
            </a:pPr>
            <a:r>
              <a:rPr lang="en-CA" sz="1800">
                <a:solidFill>
                  <a:srgbClr val="000000"/>
                </a:solidFill>
                <a:ea typeface="+mn-lt"/>
                <a:cs typeface="+mn-lt"/>
              </a:rPr>
              <a:t>Fry, A. (2019). Ebook Rate of Use in OhioLINK: A Ten-Year Study of Local and Consortial Use of Publisher Packages in Ohio. </a:t>
            </a:r>
            <a:r>
              <a:rPr lang="en-CA" sz="1800" i="1">
                <a:solidFill>
                  <a:srgbClr val="000000"/>
                </a:solidFill>
                <a:ea typeface="+mn-lt"/>
                <a:cs typeface="+mn-lt"/>
              </a:rPr>
              <a:t>College &amp; Research Libraries</a:t>
            </a:r>
            <a:r>
              <a:rPr lang="en-CA" sz="1800">
                <a:solidFill>
                  <a:srgbClr val="000000"/>
                </a:solidFill>
                <a:ea typeface="+mn-lt"/>
                <a:cs typeface="+mn-lt"/>
              </a:rPr>
              <a:t>, </a:t>
            </a:r>
            <a:r>
              <a:rPr lang="en-CA" sz="1800" i="1">
                <a:solidFill>
                  <a:srgbClr val="000000"/>
                </a:solidFill>
                <a:ea typeface="+mn-lt"/>
                <a:cs typeface="+mn-lt"/>
              </a:rPr>
              <a:t>80</a:t>
            </a:r>
            <a:r>
              <a:rPr lang="en-CA" sz="1800">
                <a:solidFill>
                  <a:srgbClr val="000000"/>
                </a:solidFill>
                <a:ea typeface="+mn-lt"/>
                <a:cs typeface="+mn-lt"/>
              </a:rPr>
              <a:t>(6). </a:t>
            </a:r>
            <a:r>
              <a:rPr lang="en-CA" sz="1800" dirty="0">
                <a:solidFill>
                  <a:srgbClr val="000000"/>
                </a:solidFill>
                <a:ea typeface="+mn-lt"/>
                <a:cs typeface="+mn-lt"/>
                <a:hlinkClick r:id="rId3"/>
              </a:rPr>
              <a:t>https://crl.acrl.org/index.php/crl/article/view/23530/30839</a:t>
            </a:r>
            <a:endParaRPr lang="en-CA" sz="1800" u="sng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1800">
                <a:ea typeface="+mn-lt"/>
                <a:cs typeface="+mn-lt"/>
              </a:rPr>
              <a:t>Goertzen, M. J. (2017). Applying Quantitative Methods to E-book Collections. </a:t>
            </a:r>
            <a:r>
              <a:rPr lang="en-US" sz="1800" i="1">
                <a:ea typeface="+mn-lt"/>
                <a:cs typeface="+mn-lt"/>
              </a:rPr>
              <a:t>Library Technical Reports</a:t>
            </a:r>
            <a:r>
              <a:rPr lang="en-US" sz="1800">
                <a:ea typeface="+mn-lt"/>
                <a:cs typeface="+mn-lt"/>
              </a:rPr>
              <a:t>, 53(4), 1–31. </a:t>
            </a:r>
            <a:r>
              <a:rPr lang="en-US" sz="1800" dirty="0">
                <a:ea typeface="+mn-lt"/>
                <a:cs typeface="+mn-lt"/>
                <a:hlinkClick r:id="rId4"/>
              </a:rPr>
              <a:t>https://doi.org/https://doi.org/10.5860/ltr.53n4</a:t>
            </a:r>
            <a:endParaRPr lang="en-US" dirty="0"/>
          </a:p>
          <a:p>
            <a:pPr>
              <a:buNone/>
            </a:pPr>
            <a:r>
              <a:rPr lang="en-US" sz="1800">
                <a:ea typeface="+mn-lt"/>
                <a:cs typeface="+mn-lt"/>
              </a:rPr>
              <a:t>Lannon, A., &amp; McKinnon, D. (2013). Business E-books: What Can Be Learned From Vendor Supplied Statistics? </a:t>
            </a:r>
            <a:r>
              <a:rPr lang="en-US" sz="1800" i="1">
                <a:ea typeface="+mn-lt"/>
                <a:cs typeface="+mn-lt"/>
              </a:rPr>
              <a:t>Journal of Business &amp; Finance Librarianship</a:t>
            </a:r>
            <a:r>
              <a:rPr lang="en-US" sz="1800">
                <a:ea typeface="+mn-lt"/>
                <a:cs typeface="+mn-lt"/>
              </a:rPr>
              <a:t>, </a:t>
            </a:r>
            <a:r>
              <a:rPr lang="en-US" sz="1800" i="1">
                <a:ea typeface="+mn-lt"/>
                <a:cs typeface="+mn-lt"/>
              </a:rPr>
              <a:t>18</a:t>
            </a:r>
            <a:r>
              <a:rPr lang="en-US" sz="1800">
                <a:ea typeface="+mn-lt"/>
                <a:cs typeface="+mn-lt"/>
              </a:rPr>
              <a:t>(2), 89–99. </a:t>
            </a:r>
            <a:r>
              <a:rPr lang="en-US" sz="1800" dirty="0">
                <a:ea typeface="+mn-lt"/>
                <a:cs typeface="+mn-lt"/>
                <a:hlinkClick r:id="rId5"/>
              </a:rPr>
              <a:t>https://doi.org/10.1080/08963568.2013.767121</a:t>
            </a:r>
            <a:endParaRPr lang="en-US" dirty="0"/>
          </a:p>
          <a:p>
            <a:pPr>
              <a:buNone/>
            </a:pPr>
            <a:r>
              <a:rPr lang="en-US" sz="1800">
                <a:ea typeface="+mn-lt"/>
                <a:cs typeface="+mn-lt"/>
              </a:rPr>
              <a:t>Lener, E., &amp; Moulton, M. (2017). Taking the Long View: A Case Study of E-Book Usage at a Comprehensive Research University. </a:t>
            </a:r>
            <a:r>
              <a:rPr lang="en-US" sz="1800" i="1">
                <a:ea typeface="+mn-lt"/>
                <a:cs typeface="+mn-lt"/>
              </a:rPr>
              <a:t>Charleston Conference Proceedings, 2017</a:t>
            </a:r>
            <a:r>
              <a:rPr lang="en-US" sz="1800">
                <a:ea typeface="+mn-lt"/>
                <a:cs typeface="+mn-lt"/>
              </a:rPr>
              <a:t>. Charleston Library Conference. </a:t>
            </a:r>
            <a:r>
              <a:rPr lang="en-US" sz="1800" dirty="0">
                <a:ea typeface="+mn-lt"/>
                <a:cs typeface="+mn-lt"/>
                <a:hlinkClick r:id="rId6"/>
              </a:rPr>
              <a:t>https://doi.org/https://doi.org/10.5703/1288284316656</a:t>
            </a:r>
            <a:endParaRPr lang="en-US" dirty="0"/>
          </a:p>
          <a:p>
            <a:pPr>
              <a:buNone/>
            </a:pPr>
            <a:r>
              <a:rPr lang="en-US" sz="1800">
                <a:ea typeface="+mn-lt"/>
                <a:cs typeface="+mn-lt"/>
              </a:rPr>
              <a:t>Sprague, N., &amp; Hunter, B. (2008). Assessing e-books: Taking a closer look at e-book statistics. </a:t>
            </a:r>
            <a:r>
              <a:rPr lang="en-US" sz="1800" i="1">
                <a:ea typeface="+mn-lt"/>
                <a:cs typeface="+mn-lt"/>
              </a:rPr>
              <a:t>Library Collections, Acquisitions, &amp; Technical Services</a:t>
            </a:r>
            <a:r>
              <a:rPr lang="en-US" sz="1800">
                <a:ea typeface="+mn-lt"/>
                <a:cs typeface="+mn-lt"/>
              </a:rPr>
              <a:t>, </a:t>
            </a:r>
            <a:r>
              <a:rPr lang="en-US" sz="1800" i="1">
                <a:ea typeface="+mn-lt"/>
                <a:cs typeface="+mn-lt"/>
              </a:rPr>
              <a:t>32</a:t>
            </a:r>
            <a:r>
              <a:rPr lang="en-US" sz="1800">
                <a:ea typeface="+mn-lt"/>
                <a:cs typeface="+mn-lt"/>
              </a:rPr>
              <a:t>(3–4), 150–157. </a:t>
            </a:r>
            <a:r>
              <a:rPr lang="en-US" sz="1800" dirty="0">
                <a:ea typeface="+mn-lt"/>
                <a:cs typeface="+mn-lt"/>
                <a:hlinkClick r:id="rId7"/>
              </a:rPr>
              <a:t>https://doi.org/https://doi.org/10.1080/14649055.2008.10766213</a:t>
            </a:r>
            <a:endParaRPr lang="en-US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/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54158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90660-EE92-4F61-F6E2-055DA1D12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33" y="-5292"/>
            <a:ext cx="10515600" cy="1325563"/>
          </a:xfrm>
        </p:spPr>
        <p:txBody>
          <a:bodyPr/>
          <a:lstStyle/>
          <a:p>
            <a:r>
              <a:rPr lang="en-US" b="1"/>
              <a:t>eBook acquisitions @ Concordia Library</a:t>
            </a:r>
            <a:endParaRPr lang="en-CA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38710-29F5-38CC-9CE0-1E4112622D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83273"/>
            <a:ext cx="5181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3300"/>
              <a:t>&gt;1 million eBook titles</a:t>
            </a:r>
          </a:p>
          <a:p>
            <a:endParaRPr lang="en-US" sz="3300"/>
          </a:p>
          <a:p>
            <a:r>
              <a:rPr lang="en-US" sz="3300"/>
              <a:t>Significant increase during/since COVID-19 pandemic</a:t>
            </a:r>
          </a:p>
          <a:p>
            <a:endParaRPr lang="en-US" sz="3300"/>
          </a:p>
          <a:p>
            <a:r>
              <a:rPr lang="en-US" sz="3300"/>
              <a:t>Multiple platforms</a:t>
            </a:r>
          </a:p>
          <a:p>
            <a:endParaRPr lang="en-US" sz="3300"/>
          </a:p>
          <a:p>
            <a:r>
              <a:rPr lang="en-US" sz="3300"/>
              <a:t>Multiple acquisition models</a:t>
            </a:r>
          </a:p>
          <a:p>
            <a:endParaRPr lang="en-CA"/>
          </a:p>
        </p:txBody>
      </p:sp>
      <p:pic>
        <p:nvPicPr>
          <p:cNvPr id="13" name="Picture 12" descr="A close-up of a book package&#10;&#10;AI-generated content may be incorrect.">
            <a:extLst>
              <a:ext uri="{FF2B5EF4-FFF2-40B4-BE49-F238E27FC236}">
                <a16:creationId xmlns:a16="http://schemas.microsoft.com/office/drawing/2014/main" id="{361C38E4-72C1-D721-052B-3A5117D5AFE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81140" y="443418"/>
            <a:ext cx="6332705" cy="633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18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F37E6-C365-327E-F7F8-853639C60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1000"/>
              </a:spcBef>
            </a:pPr>
            <a:r>
              <a:rPr lang="en-US" b="1">
                <a:ea typeface="Calibri Light"/>
                <a:cs typeface="Calibri Light"/>
              </a:rPr>
              <a:t>eBook frontlists</a:t>
            </a:r>
            <a:br>
              <a:rPr lang="en-US">
                <a:ea typeface="Calibri Light"/>
                <a:cs typeface="Calibri Light"/>
              </a:rPr>
            </a:br>
            <a:r>
              <a:rPr lang="en-US" sz="2800" i="1">
                <a:latin typeface="Calibri"/>
                <a:ea typeface="Calibri"/>
                <a:cs typeface="Calibri"/>
              </a:rPr>
              <a:t>Purchasing forthcoming titles in a subject area/from a provider for that year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DE372-CF68-27AE-BBD1-4D2D90837E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809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160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b="1" u="sng">
                <a:ea typeface="Calibri"/>
                <a:cs typeface="Calibri"/>
              </a:rPr>
              <a:t>Advantages</a:t>
            </a:r>
            <a:endParaRPr lang="en-US" sz="3200" b="1" u="sng"/>
          </a:p>
          <a:p>
            <a:r>
              <a:rPr lang="en-US" sz="3200">
                <a:ea typeface="Calibri"/>
                <a:cs typeface="Calibri"/>
              </a:rPr>
              <a:t>Efficiency </a:t>
            </a:r>
          </a:p>
          <a:p>
            <a:r>
              <a:rPr lang="en-US" sz="3200">
                <a:ea typeface="Calibri"/>
                <a:cs typeface="Calibri"/>
              </a:rPr>
              <a:t>Timely access to new titles</a:t>
            </a:r>
          </a:p>
          <a:p>
            <a:r>
              <a:rPr lang="en-US" sz="3200">
                <a:ea typeface="Calibri"/>
                <a:cs typeface="Calibri"/>
              </a:rPr>
              <a:t>DRM-free</a:t>
            </a:r>
          </a:p>
          <a:p>
            <a:r>
              <a:rPr lang="en-US" sz="3200">
                <a:ea typeface="Calibri"/>
                <a:cs typeface="Calibri"/>
              </a:rPr>
              <a:t>Discounts</a:t>
            </a:r>
          </a:p>
          <a:p>
            <a:r>
              <a:rPr lang="en-US" sz="3200">
                <a:ea typeface="Calibri"/>
                <a:cs typeface="Calibri"/>
              </a:rPr>
              <a:t>Low cost per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323FD5-5A33-4178-1666-6585B0E4C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9213" y="1825625"/>
            <a:ext cx="5014587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160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b="1" u="sng">
                <a:ea typeface="Calibri"/>
                <a:cs typeface="Calibri"/>
              </a:rPr>
              <a:t>Disadvantages</a:t>
            </a:r>
          </a:p>
          <a:p>
            <a:r>
              <a:rPr lang="en-US" sz="3200">
                <a:ea typeface="Calibri"/>
                <a:cs typeface="Calibri"/>
              </a:rPr>
              <a:t>Committing large spend</a:t>
            </a:r>
          </a:p>
          <a:p>
            <a:r>
              <a:rPr lang="en-US" sz="3200">
                <a:ea typeface="Calibri"/>
                <a:cs typeface="Calibri"/>
              </a:rPr>
              <a:t>"Just in case" acquisition</a:t>
            </a:r>
          </a:p>
          <a:p>
            <a:r>
              <a:rPr lang="en-US" sz="3200">
                <a:ea typeface="Calibri"/>
                <a:cs typeface="Calibri"/>
              </a:rPr>
              <a:t>Can't predict pertinence of new titles</a:t>
            </a:r>
          </a:p>
          <a:p>
            <a:endParaRPr lang="en-US" sz="32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1374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29520-329B-7DD4-CB3D-7DC57B27E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Assessing eBook frontlist purchases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8EE15-B833-4BF6-2956-9268710C5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Budget constraints</a:t>
            </a:r>
          </a:p>
          <a:p>
            <a:endParaRPr lang="en-US" dirty="0"/>
          </a:p>
          <a:p>
            <a:r>
              <a:rPr lang="en-US" dirty="0"/>
              <a:t>Multiple subjects on several provider platforms</a:t>
            </a:r>
          </a:p>
          <a:p>
            <a:endParaRPr lang="en-US" dirty="0"/>
          </a:p>
          <a:p>
            <a:r>
              <a:rPr lang="en-US" dirty="0"/>
              <a:t>Discounts don't always mean good value</a:t>
            </a:r>
          </a:p>
          <a:p>
            <a:endParaRPr lang="en-US" dirty="0"/>
          </a:p>
          <a:p>
            <a:r>
              <a:rPr lang="en-US" dirty="0"/>
              <a:t>Similarity to book approval plans and journal "big deals"</a:t>
            </a:r>
          </a:p>
        </p:txBody>
      </p:sp>
    </p:spTree>
    <p:extLst>
      <p:ext uri="{BB962C8B-B14F-4D97-AF65-F5344CB8AC3E}">
        <p14:creationId xmlns:p14="http://schemas.microsoft.com/office/powerpoint/2010/main" val="2980962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91567-5BCB-1B3C-65A0-72AB3E4CB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5981"/>
          </a:xfrm>
        </p:spPr>
        <p:txBody>
          <a:bodyPr/>
          <a:lstStyle/>
          <a:p>
            <a:r>
              <a:rPr lang="en-US" b="1"/>
              <a:t>Evidence-based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9AD2C-4D1A-375E-BF49-6B3D6C779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174"/>
            <a:ext cx="10515600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/>
              <a:t>eBook assessment literature review</a:t>
            </a:r>
          </a:p>
          <a:p>
            <a:endParaRPr lang="en-US" dirty="0"/>
          </a:p>
          <a:p>
            <a:r>
              <a:rPr lang="en-US" dirty="0"/>
              <a:t>Comparisons: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Between different vendor packages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Of packages to single-title selection to DDA/PDA and EBA</a:t>
            </a:r>
          </a:p>
          <a:p>
            <a:endParaRPr lang="en-US" dirty="0"/>
          </a:p>
          <a:p>
            <a:r>
              <a:rPr lang="en-US" dirty="0"/>
              <a:t>Multiple methods discussed: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Usage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Usage over time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Cost per use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Percentage of titles used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Title usage details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99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CEF6ACA-ACE3-47CA-782C-B59471E51C8D}"/>
              </a:ext>
            </a:extLst>
          </p:cNvPr>
          <p:cNvSpPr txBox="1">
            <a:spLocks/>
          </p:cNvSpPr>
          <p:nvPr/>
        </p:nvSpPr>
        <p:spPr>
          <a:xfrm>
            <a:off x="571521" y="-581056"/>
            <a:ext cx="11989254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Longitudinal analysis of </a:t>
            </a:r>
            <a:r>
              <a:rPr lang="en-US" sz="2800" b="1" dirty="0">
                <a:solidFill>
                  <a:srgbClr val="990000"/>
                </a:solidFill>
              </a:rPr>
              <a:t>thematic eBook collection usage</a:t>
            </a:r>
            <a:r>
              <a:rPr lang="en-US" sz="2800" b="1" dirty="0"/>
              <a:t> across various publisher platforms</a:t>
            </a:r>
            <a:endParaRPr lang="en-US" sz="28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82B6723-C87D-2230-28C4-785D4EFC27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4561851"/>
              </p:ext>
            </p:extLst>
          </p:nvPr>
        </p:nvGraphicFramePr>
        <p:xfrm>
          <a:off x="1946680" y="1180182"/>
          <a:ext cx="8893215" cy="5265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2533AB44-12F1-3CAA-D6AF-5E701A50BC03}"/>
              </a:ext>
            </a:extLst>
          </p:cNvPr>
          <p:cNvSpPr/>
          <p:nvPr/>
        </p:nvSpPr>
        <p:spPr>
          <a:xfrm>
            <a:off x="8109857" y="2052983"/>
            <a:ext cx="519793" cy="5252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5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B96496A-2D56-C496-86AE-3923323798F3}"/>
              </a:ext>
            </a:extLst>
          </p:cNvPr>
          <p:cNvSpPr txBox="1">
            <a:spLocks/>
          </p:cNvSpPr>
          <p:nvPr/>
        </p:nvSpPr>
        <p:spPr>
          <a:xfrm>
            <a:off x="407188" y="-509143"/>
            <a:ext cx="10481093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Longitudinal analysis of </a:t>
            </a:r>
            <a:r>
              <a:rPr lang="en-US" b="1" dirty="0">
                <a:solidFill>
                  <a:srgbClr val="990000"/>
                </a:solidFill>
              </a:rPr>
              <a:t>frontlist A</a:t>
            </a:r>
            <a:r>
              <a:rPr lang="en-US" b="1" dirty="0"/>
              <a:t>'s usage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297A6AF-3F74-4080-7043-1961695D7F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2704569"/>
              </p:ext>
            </p:extLst>
          </p:nvPr>
        </p:nvGraphicFramePr>
        <p:xfrm>
          <a:off x="1302152" y="1095295"/>
          <a:ext cx="9925291" cy="534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B0EDB57D-B552-DEC6-BAA5-1CE532BEA10B}"/>
              </a:ext>
            </a:extLst>
          </p:cNvPr>
          <p:cNvSpPr/>
          <p:nvPr/>
        </p:nvSpPr>
        <p:spPr>
          <a:xfrm>
            <a:off x="7163151" y="2052983"/>
            <a:ext cx="1059054" cy="10644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21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E9B35-6F38-D19D-85F5-4806A0348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103" y="1846"/>
            <a:ext cx="10515600" cy="1325563"/>
          </a:xfrm>
        </p:spPr>
        <p:txBody>
          <a:bodyPr/>
          <a:lstStyle/>
          <a:p>
            <a:r>
              <a:rPr lang="en-US" sz="4300" b="1" dirty="0">
                <a:solidFill>
                  <a:srgbClr val="990000"/>
                </a:solidFill>
                <a:ea typeface="Calibri Light"/>
                <a:cs typeface="Calibri Light"/>
              </a:rPr>
              <a:t>Frontlist A</a:t>
            </a:r>
            <a:r>
              <a:rPr lang="en-US" sz="4300" b="1" dirty="0">
                <a:ea typeface="Calibri Light"/>
                <a:cs typeface="Calibri Light"/>
              </a:rPr>
              <a:t>: Usage by title</a:t>
            </a: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509CC26-5221-F4E8-F971-C746469181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8116476"/>
              </p:ext>
            </p:extLst>
          </p:nvPr>
        </p:nvGraphicFramePr>
        <p:xfrm>
          <a:off x="1495063" y="1047067"/>
          <a:ext cx="9201872" cy="5477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1367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7B40F-1619-5EF4-8887-0FFDFF285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823" y="-5515"/>
            <a:ext cx="6687430" cy="1325563"/>
          </a:xfrm>
        </p:spPr>
        <p:txBody>
          <a:bodyPr/>
          <a:lstStyle/>
          <a:p>
            <a:r>
              <a:rPr lang="en-US" sz="4300" b="1" dirty="0">
                <a:solidFill>
                  <a:srgbClr val="990000"/>
                </a:solidFill>
                <a:ea typeface="Calibri Light"/>
                <a:cs typeface="Calibri Light"/>
              </a:rPr>
              <a:t>Frontlist B</a:t>
            </a:r>
            <a:r>
              <a:rPr lang="en-US" sz="4300" b="1" dirty="0">
                <a:ea typeface="Calibri Light"/>
                <a:cs typeface="Calibri Light"/>
              </a:rPr>
              <a:t>: Usage by title</a:t>
            </a:r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C2BEC4B-9FD7-D44A-78D7-004A004BD5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9034096"/>
              </p:ext>
            </p:extLst>
          </p:nvPr>
        </p:nvGraphicFramePr>
        <p:xfrm>
          <a:off x="122194" y="1105165"/>
          <a:ext cx="11951419" cy="526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9919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B18DA3F-857B-4A78-8B19-E6C06E2AA73E}">
  <we:reference id="wa104038830" version="1.0.0.3" store="en-US" storeType="OMEX"/>
  <we:alternateReferences>
    <we:reference id="wa104038830" version="1.0.0.3" store="wa104038830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644F03B9AA704590C08C6B7FB8D7A6" ma:contentTypeVersion="18" ma:contentTypeDescription="Create a new document." ma:contentTypeScope="" ma:versionID="779ac64c63fbeb09ca5d4bc15e16dfe4">
  <xsd:schema xmlns:xsd="http://www.w3.org/2001/XMLSchema" xmlns:xs="http://www.w3.org/2001/XMLSchema" xmlns:p="http://schemas.microsoft.com/office/2006/metadata/properties" xmlns:ns2="46a6642b-034d-43cb-b36a-e10f9100d3d4" xmlns:ns3="16da0b21-4db5-445f-a6ce-fc01caff4769" targetNamespace="http://schemas.microsoft.com/office/2006/metadata/properties" ma:root="true" ma:fieldsID="a46c1f767d8b8e3db3e14bedad87de18" ns2:_="" ns3:_="">
    <xsd:import namespace="46a6642b-034d-43cb-b36a-e10f9100d3d4"/>
    <xsd:import namespace="16da0b21-4db5-445f-a6ce-fc01caff47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6642b-034d-43cb-b36a-e10f9100d3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2111843b-6948-4e45-a4d0-217e70d3d4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da0b21-4db5-445f-a6ce-fc01caff476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657b61cd-48da-434e-80a3-aec6290b1f88}" ma:internalName="TaxCatchAll" ma:showField="CatchAllData" ma:web="16da0b21-4db5-445f-a6ce-fc01caff47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da0b21-4db5-445f-a6ce-fc01caff4769" xsi:nil="true"/>
    <lcf76f155ced4ddcb4097134ff3c332f xmlns="46a6642b-034d-43cb-b36a-e10f9100d3d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C6AB526-5943-4705-87A9-D13A4CCBA0F3}"/>
</file>

<file path=customXml/itemProps2.xml><?xml version="1.0" encoding="utf-8"?>
<ds:datastoreItem xmlns:ds="http://schemas.openxmlformats.org/officeDocument/2006/customXml" ds:itemID="{36A3D959-850B-40B9-A77F-801EFC752521}"/>
</file>

<file path=customXml/itemProps3.xml><?xml version="1.0" encoding="utf-8"?>
<ds:datastoreItem xmlns:ds="http://schemas.openxmlformats.org/officeDocument/2006/customXml" ds:itemID="{29CBA29D-0C84-42E7-BC90-23E6D2D28706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714</Words>
  <Application>Microsoft Office PowerPoint</Application>
  <PresentationFormat>Widescreen</PresentationFormat>
  <Paragraphs>95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Aptos</vt:lpstr>
      <vt:lpstr>Aptos Display</vt:lpstr>
      <vt:lpstr>Aptos Narrow</vt:lpstr>
      <vt:lpstr>Arial</vt:lpstr>
      <vt:lpstr>Calibri</vt:lpstr>
      <vt:lpstr>Calibri Light</vt:lpstr>
      <vt:lpstr>Courier New</vt:lpstr>
      <vt:lpstr>Office Theme</vt:lpstr>
      <vt:lpstr>Quantitative Methods for Assessing eBook Frontlist Use at a University Library </vt:lpstr>
      <vt:lpstr>eBook acquisitions @ Concordia Library</vt:lpstr>
      <vt:lpstr>eBook frontlists Purchasing forthcoming titles in a subject area/from a provider for that year</vt:lpstr>
      <vt:lpstr>Assessing eBook frontlist purchases</vt:lpstr>
      <vt:lpstr>Evidence-based assessment</vt:lpstr>
      <vt:lpstr>PowerPoint Presentation</vt:lpstr>
      <vt:lpstr>PowerPoint Presentation</vt:lpstr>
      <vt:lpstr>Frontlist A: Usage by title</vt:lpstr>
      <vt:lpstr>Frontlist B: Usage by title</vt:lpstr>
      <vt:lpstr>Percentage of frontlist A used</vt:lpstr>
      <vt:lpstr>Cumulative use of frontlist A</vt:lpstr>
      <vt:lpstr>PowerPoint Presentation</vt:lpstr>
      <vt:lpstr>A closer look at frontlist A's cost</vt:lpstr>
      <vt:lpstr>Next steps</vt:lpstr>
      <vt:lpstr>Bibliography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Library Acquisitions</dc:creator>
  <cp:lastModifiedBy>Ellen Wright</cp:lastModifiedBy>
  <cp:revision>79</cp:revision>
  <dcterms:created xsi:type="dcterms:W3CDTF">2025-03-07T15:06:20Z</dcterms:created>
  <dcterms:modified xsi:type="dcterms:W3CDTF">2025-04-23T20:22:11Z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0x010100D6644F03B9AA704590C08C6B7FB8D7A6</vt:lpwstr>
  </property>
</Properties>
</file>